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7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3" r:id="rId15"/>
    <p:sldId id="274" r:id="rId16"/>
    <p:sldId id="275" r:id="rId17"/>
    <p:sldId id="276" r:id="rId18"/>
    <p:sldId id="272" r:id="rId19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742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20" y="408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46135" cy="497838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49955" y="1"/>
            <a:ext cx="2946135" cy="497838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9C1E83EF-1DB3-45D2-B2BC-2211B0914846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800"/>
            <a:ext cx="2946135" cy="497838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49955" y="9428800"/>
            <a:ext cx="2946135" cy="497838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55D4B32D-2DB1-4D55-96D0-E697F3694DE8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8143578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321" tIns="45661" rIns="91321" bIns="45661" rtlCol="0"/>
          <a:lstStyle>
            <a:lvl1pPr algn="r">
              <a:defRPr sz="1200"/>
            </a:lvl1pPr>
          </a:lstStyle>
          <a:p>
            <a:fld id="{BDBF6802-2849-4917-A0AE-1EB4C7CC218D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321" tIns="45661" rIns="91321" bIns="45661" rtlCol="0" anchor="ctr"/>
          <a:lstStyle/>
          <a:p>
            <a:endParaRPr lang="en-AU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3"/>
          </a:xfrm>
          <a:prstGeom prst="rect">
            <a:avLst/>
          </a:prstGeom>
        </p:spPr>
        <p:txBody>
          <a:bodyPr vert="horz" lIns="91321" tIns="45661" rIns="91321" bIns="45661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l">
              <a:defRPr sz="1200"/>
            </a:lvl1pPr>
          </a:lstStyle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321" tIns="45661" rIns="91321" bIns="45661" rtlCol="0" anchor="b"/>
          <a:lstStyle>
            <a:lvl1pPr algn="r">
              <a:defRPr sz="1200"/>
            </a:lvl1pPr>
          </a:lstStyle>
          <a:p>
            <a:fld id="{D3A41186-920A-4456-9A5A-503C09C481FE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75733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6238885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11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638112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12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0817278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13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0522000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14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41299209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15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7895352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16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964755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17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7930862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18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6016059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3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082055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4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2982855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5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82855929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6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9983720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7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0444197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8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7132339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9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0612520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D4331A6-1E9F-4302-B6B8-979CF05B819A}" type="slidenum">
              <a:rPr lang="en-AU" smtClean="0"/>
              <a:t>10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9839758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3107718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9424441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622001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260557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559280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8468939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212893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206626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201258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43565483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14753583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4F12CA-DE7F-476D-8196-F4A7F8ECEFF5}" type="datetimeFigureOut">
              <a:rPr lang="en-AU" smtClean="0"/>
              <a:t>19/02/2019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F4B5FC-EDFE-4D22-A14D-ECE671536B3B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68564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lib.ncsu.edu/tutorials/litreview/" TargetMode="External"/><Relationship Id="rId5" Type="http://schemas.openxmlformats.org/officeDocument/2006/relationships/image" Target="../media/image11.png"/><Relationship Id="rId4" Type="http://schemas.openxmlformats.org/officeDocument/2006/relationships/slide" Target="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studyskills.curtin.edu.au/better-writing/literature-review/introduction/" TargetMode="External"/><Relationship Id="rId5" Type="http://schemas.openxmlformats.org/officeDocument/2006/relationships/image" Target="../media/image12.tmp"/><Relationship Id="rId4" Type="http://schemas.openxmlformats.org/officeDocument/2006/relationships/slide" Target="slid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hyperlink" Target="A%20stroppy%20professor's%20guide%20to%20literature%20reviews" TargetMode="External"/><Relationship Id="rId5" Type="http://schemas.openxmlformats.org/officeDocument/2006/relationships/image" Target="../media/image13.png"/><Relationship Id="rId4" Type="http://schemas.openxmlformats.org/officeDocument/2006/relationships/slide" Target="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slide" Target="slide1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youtube.com/watch?v=SejiQu-PtMI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.png"/><Relationship Id="rId7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Group 17"/>
          <p:cNvGrpSpPr/>
          <p:nvPr/>
        </p:nvGrpSpPr>
        <p:grpSpPr>
          <a:xfrm>
            <a:off x="-1" y="0"/>
            <a:ext cx="12192001" cy="1457327"/>
            <a:chOff x="-1" y="0"/>
            <a:chExt cx="12192001" cy="1457327"/>
          </a:xfrm>
        </p:grpSpPr>
        <p:grpSp>
          <p:nvGrpSpPr>
            <p:cNvPr id="14" name="Group 13"/>
            <p:cNvGrpSpPr/>
            <p:nvPr/>
          </p:nvGrpSpPr>
          <p:grpSpPr>
            <a:xfrm>
              <a:off x="-1" y="0"/>
              <a:ext cx="12192000" cy="1457327"/>
              <a:chOff x="0" y="-3"/>
              <a:chExt cx="12182400" cy="1353603"/>
            </a:xfrm>
          </p:grpSpPr>
          <p:sp>
            <p:nvSpPr>
              <p:cNvPr id="5" name="Rectangle 4"/>
              <p:cNvSpPr/>
              <p:nvPr/>
            </p:nvSpPr>
            <p:spPr>
              <a:xfrm>
                <a:off x="0" y="-1"/>
                <a:ext cx="1353600" cy="1353600"/>
              </a:xfrm>
              <a:prstGeom prst="rect">
                <a:avLst/>
              </a:prstGeom>
              <a:solidFill>
                <a:srgbClr val="7822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6" name="Rectangle 5"/>
              <p:cNvSpPr/>
              <p:nvPr/>
            </p:nvSpPr>
            <p:spPr>
              <a:xfrm>
                <a:off x="1353600" y="0"/>
                <a:ext cx="1353600" cy="1353600"/>
              </a:xfrm>
              <a:prstGeom prst="rect">
                <a:avLst/>
              </a:prstGeom>
              <a:solidFill>
                <a:srgbClr val="0060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7" name="Rectangle 6"/>
              <p:cNvSpPr/>
              <p:nvPr/>
            </p:nvSpPr>
            <p:spPr>
              <a:xfrm>
                <a:off x="2707200" y="-1"/>
                <a:ext cx="1353600" cy="1353600"/>
              </a:xfrm>
              <a:prstGeom prst="rect">
                <a:avLst/>
              </a:prstGeom>
              <a:solidFill>
                <a:srgbClr val="B58C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8" name="Rectangle 7"/>
              <p:cNvSpPr/>
              <p:nvPr/>
            </p:nvSpPr>
            <p:spPr>
              <a:xfrm>
                <a:off x="4060800" y="-2"/>
                <a:ext cx="1353600" cy="1353600"/>
              </a:xfrm>
              <a:prstGeom prst="rect">
                <a:avLst/>
              </a:prstGeom>
              <a:solidFill>
                <a:srgbClr val="7822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9" name="Rectangle 8"/>
              <p:cNvSpPr/>
              <p:nvPr/>
            </p:nvSpPr>
            <p:spPr>
              <a:xfrm>
                <a:off x="5414400" y="-1"/>
                <a:ext cx="1353600" cy="1353600"/>
              </a:xfrm>
              <a:prstGeom prst="rect">
                <a:avLst/>
              </a:prstGeom>
              <a:solidFill>
                <a:srgbClr val="0060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0" name="Rectangle 9"/>
              <p:cNvSpPr/>
              <p:nvPr/>
            </p:nvSpPr>
            <p:spPr>
              <a:xfrm>
                <a:off x="6768000" y="-2"/>
                <a:ext cx="1353600" cy="1353600"/>
              </a:xfrm>
              <a:prstGeom prst="rect">
                <a:avLst/>
              </a:prstGeom>
              <a:solidFill>
                <a:srgbClr val="B58C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1" name="Rectangle 10"/>
              <p:cNvSpPr/>
              <p:nvPr/>
            </p:nvSpPr>
            <p:spPr>
              <a:xfrm>
                <a:off x="8121600" y="-3"/>
                <a:ext cx="1353600" cy="1353600"/>
              </a:xfrm>
              <a:prstGeom prst="rect">
                <a:avLst/>
              </a:prstGeom>
              <a:solidFill>
                <a:srgbClr val="78227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2" name="Rectangle 11"/>
              <p:cNvSpPr/>
              <p:nvPr/>
            </p:nvSpPr>
            <p:spPr>
              <a:xfrm>
                <a:off x="9475200" y="-2"/>
                <a:ext cx="1353600" cy="1353600"/>
              </a:xfrm>
              <a:prstGeom prst="rect">
                <a:avLst/>
              </a:prstGeom>
              <a:solidFill>
                <a:srgbClr val="00609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  <p:sp>
            <p:nvSpPr>
              <p:cNvPr id="13" name="Rectangle 12"/>
              <p:cNvSpPr/>
              <p:nvPr/>
            </p:nvSpPr>
            <p:spPr>
              <a:xfrm>
                <a:off x="10828800" y="-3"/>
                <a:ext cx="1353600" cy="1353600"/>
              </a:xfrm>
              <a:prstGeom prst="rect">
                <a:avLst/>
              </a:prstGeom>
              <a:solidFill>
                <a:srgbClr val="B58C0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AU"/>
              </a:p>
            </p:txBody>
          </p:sp>
        </p:grpSp>
        <p:pic>
          <p:nvPicPr>
            <p:cNvPr id="4" name="Picture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713971" y="299084"/>
              <a:ext cx="2478029" cy="411481"/>
            </a:xfrm>
            <a:prstGeom prst="rect">
              <a:avLst/>
            </a:prstGeom>
          </p:spPr>
        </p:pic>
      </p:grpSp>
      <p:sp>
        <p:nvSpPr>
          <p:cNvPr id="17" name="Rectangle 16"/>
          <p:cNvSpPr/>
          <p:nvPr/>
        </p:nvSpPr>
        <p:spPr>
          <a:xfrm>
            <a:off x="0" y="1049045"/>
            <a:ext cx="7196447" cy="411797"/>
          </a:xfrm>
          <a:prstGeom prst="rect">
            <a:avLst/>
          </a:prstGeom>
          <a:solidFill>
            <a:schemeClr val="tx1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48425" y="1119308"/>
            <a:ext cx="6598640" cy="528636"/>
          </a:xfrm>
        </p:spPr>
        <p:txBody>
          <a:bodyPr>
            <a:normAutofit fontScale="85000" lnSpcReduction="10000"/>
          </a:bodyPr>
          <a:lstStyle/>
          <a:p>
            <a:r>
              <a:rPr lang="en-AU" i="1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GRASP - </a:t>
            </a:r>
            <a:r>
              <a:rPr lang="en-AU" dirty="0" smtClean="0">
                <a:solidFill>
                  <a:schemeClr val="bg1"/>
                </a:solidFill>
                <a:latin typeface="SansaSoft Pro Normal" panose="02000603080000020004" pitchFamily="50" charset="0"/>
              </a:rPr>
              <a:t>Graduate Research Advanced Skills Program</a:t>
            </a:r>
            <a:endParaRPr lang="en-AU" dirty="0">
              <a:solidFill>
                <a:schemeClr val="bg1"/>
              </a:solidFill>
              <a:latin typeface="SansaSoft Pro Normal" panose="02000603080000020004" pitchFamily="50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54582" y="1983903"/>
            <a:ext cx="9209573" cy="283154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AU" sz="3200" b="1" dirty="0"/>
              <a:t>CANDIDACY PROPOSAL SERIES</a:t>
            </a:r>
          </a:p>
          <a:p>
            <a:endParaRPr lang="en-AU" sz="3200" b="1" dirty="0"/>
          </a:p>
          <a:p>
            <a:pPr marL="514350" indent="-514350">
              <a:buAutoNum type="arabicPlain" startAt="5"/>
            </a:pPr>
            <a:r>
              <a:rPr lang="en-AU" sz="3200" b="1" i="1" dirty="0" smtClean="0"/>
              <a:t>            The Literature review: </a:t>
            </a:r>
          </a:p>
          <a:p>
            <a:pPr algn="ctr"/>
            <a:r>
              <a:rPr lang="en-AU" sz="3200" b="1" i="1" dirty="0"/>
              <a:t> </a:t>
            </a:r>
            <a:r>
              <a:rPr lang="en-AU" sz="3200" b="1" i="1" dirty="0" smtClean="0"/>
              <a:t>                finding your scholarly voice and developing</a:t>
            </a:r>
          </a:p>
          <a:p>
            <a:r>
              <a:rPr lang="en-AU" sz="3200" b="1" i="1" dirty="0"/>
              <a:t> </a:t>
            </a:r>
            <a:r>
              <a:rPr lang="en-AU" sz="3200" b="1" i="1" dirty="0" smtClean="0"/>
              <a:t>                 an argument</a:t>
            </a:r>
            <a:endParaRPr lang="en-AU" sz="3200" b="1" i="1" dirty="0"/>
          </a:p>
          <a:p>
            <a:endParaRPr lang="en-AU" b="1" i="1" dirty="0"/>
          </a:p>
        </p:txBody>
      </p:sp>
      <p:sp>
        <p:nvSpPr>
          <p:cNvPr id="15" name="Rectangle 14"/>
          <p:cNvSpPr/>
          <p:nvPr/>
        </p:nvSpPr>
        <p:spPr>
          <a:xfrm>
            <a:off x="2898710" y="4876843"/>
            <a:ext cx="6096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just"/>
            <a:r>
              <a:rPr lang="en-AU" dirty="0" smtClean="0"/>
              <a:t>This workshop considers the literature review as a framing of voices, perspectives and debates on a topic through the lens of a central research question.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4190006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3143" y="765110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 smtClean="0"/>
              <a:t>5  The Literature Review</a:t>
            </a:r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3195789" y="1223450"/>
            <a:ext cx="6935617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600" dirty="0" smtClean="0"/>
              <a:t>   The six steps </a:t>
            </a:r>
            <a:r>
              <a:rPr lang="en-AU" sz="3600" dirty="0"/>
              <a:t>explained  </a:t>
            </a:r>
            <a:r>
              <a:rPr lang="en-AU" sz="1200" dirty="0" smtClean="0"/>
              <a:t>(</a:t>
            </a:r>
            <a:r>
              <a:rPr lang="en-AU" sz="1200" dirty="0" err="1" smtClean="0"/>
              <a:t>Machi</a:t>
            </a:r>
            <a:r>
              <a:rPr lang="en-AU" sz="1200" dirty="0" smtClean="0"/>
              <a:t> </a:t>
            </a:r>
            <a:r>
              <a:rPr lang="en-AU" sz="1200" dirty="0"/>
              <a:t>&amp; </a:t>
            </a:r>
            <a:r>
              <a:rPr lang="en-AU" sz="1200" dirty="0" err="1"/>
              <a:t>McEvoy</a:t>
            </a:r>
            <a:r>
              <a:rPr lang="en-AU" sz="1200" dirty="0"/>
              <a:t>, 2016, p. </a:t>
            </a:r>
            <a:r>
              <a:rPr lang="en-AU" sz="1200" dirty="0" smtClean="0"/>
              <a:t>6-9)</a:t>
            </a:r>
            <a:endParaRPr lang="en-AU" sz="1200" dirty="0"/>
          </a:p>
          <a:p>
            <a:endParaRPr lang="en-A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53144" y="1947917"/>
            <a:ext cx="11430000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Step </a:t>
            </a:r>
            <a:r>
              <a:rPr lang="en-AU" b="1" dirty="0">
                <a:solidFill>
                  <a:srgbClr val="C00000"/>
                </a:solidFill>
              </a:rPr>
              <a:t>4</a:t>
            </a:r>
            <a:r>
              <a:rPr lang="en-AU" dirty="0" smtClean="0"/>
              <a:t>    </a:t>
            </a:r>
            <a:r>
              <a:rPr lang="en-AU" b="1" dirty="0" smtClean="0"/>
              <a:t>Survey the literature</a:t>
            </a:r>
            <a:r>
              <a:rPr lang="en-AU" dirty="0" smtClean="0"/>
              <a:t>        </a:t>
            </a:r>
            <a:r>
              <a:rPr lang="en-AU" i="1" dirty="0" smtClean="0">
                <a:solidFill>
                  <a:srgbClr val="0070C0"/>
                </a:solidFill>
              </a:rPr>
              <a:t>Discover the evidence and build findings</a:t>
            </a:r>
            <a:r>
              <a:rPr lang="en-AU" dirty="0" smtClean="0"/>
              <a:t>         </a:t>
            </a:r>
            <a:endParaRPr lang="en-AU" dirty="0" smtClean="0">
              <a:solidFill>
                <a:srgbClr val="0070C0"/>
              </a:solidFill>
            </a:endParaRPr>
          </a:p>
          <a:p>
            <a:r>
              <a:rPr lang="en-AU" dirty="0" smtClean="0"/>
              <a:t>                                                            </a:t>
            </a:r>
            <a:r>
              <a:rPr lang="en-AU" i="1" dirty="0" smtClean="0"/>
              <a:t>Logically assemble, organize and analyse the data, to produce a set of defensible </a:t>
            </a:r>
          </a:p>
          <a:p>
            <a:r>
              <a:rPr lang="en-AU" i="1" dirty="0"/>
              <a:t> </a:t>
            </a:r>
            <a:r>
              <a:rPr lang="en-AU" i="1" dirty="0" smtClean="0"/>
              <a:t>                                                           findings on what is known about the topic.</a:t>
            </a:r>
            <a:endParaRPr lang="en-AU" dirty="0" smtClean="0"/>
          </a:p>
          <a:p>
            <a:r>
              <a:rPr lang="en-AU" dirty="0" smtClean="0"/>
              <a:t>                                         </a:t>
            </a:r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r>
              <a:rPr lang="en-AU" b="1" dirty="0" smtClean="0">
                <a:solidFill>
                  <a:srgbClr val="C00000"/>
                </a:solidFill>
              </a:rPr>
              <a:t>Step </a:t>
            </a:r>
            <a:r>
              <a:rPr lang="en-AU" b="1" dirty="0">
                <a:solidFill>
                  <a:srgbClr val="C00000"/>
                </a:solidFill>
              </a:rPr>
              <a:t>5</a:t>
            </a:r>
            <a:r>
              <a:rPr lang="en-AU" dirty="0" smtClean="0">
                <a:solidFill>
                  <a:srgbClr val="C00000"/>
                </a:solidFill>
              </a:rPr>
              <a:t>   </a:t>
            </a:r>
            <a:r>
              <a:rPr lang="en-AU" b="1" dirty="0" smtClean="0"/>
              <a:t>Critique the literature</a:t>
            </a:r>
            <a:r>
              <a:rPr lang="en-AU" dirty="0" smtClean="0"/>
              <a:t>      </a:t>
            </a:r>
            <a:r>
              <a:rPr lang="en-AU" i="1" dirty="0" smtClean="0">
                <a:solidFill>
                  <a:srgbClr val="0070C0"/>
                </a:solidFill>
              </a:rPr>
              <a:t>Draw conclusions</a:t>
            </a:r>
            <a:endParaRPr lang="en-AU" dirty="0" smtClean="0"/>
          </a:p>
          <a:p>
            <a:r>
              <a:rPr lang="en-AU" dirty="0"/>
              <a:t> </a:t>
            </a:r>
            <a:r>
              <a:rPr lang="en-AU" dirty="0" smtClean="0"/>
              <a:t>             </a:t>
            </a:r>
            <a:r>
              <a:rPr lang="en-AU" b="1" dirty="0"/>
              <a:t> </a:t>
            </a:r>
            <a:r>
              <a:rPr lang="en-AU" b="1" dirty="0" smtClean="0"/>
              <a:t>                                    </a:t>
            </a:r>
            <a:r>
              <a:rPr lang="en-AU" i="1" dirty="0"/>
              <a:t> </a:t>
            </a:r>
            <a:r>
              <a:rPr lang="en-AU" i="1" dirty="0" smtClean="0"/>
              <a:t>      </a:t>
            </a:r>
            <a:r>
              <a:rPr lang="en-AU" dirty="0" smtClean="0"/>
              <a:t>  </a:t>
            </a:r>
            <a:r>
              <a:rPr lang="en-AU" i="1" dirty="0" smtClean="0"/>
              <a:t>Interpret the findings produced by the survey of literature. </a:t>
            </a:r>
            <a:r>
              <a:rPr lang="en-AU" i="1" dirty="0"/>
              <a:t> </a:t>
            </a:r>
            <a:r>
              <a:rPr lang="en-AU" i="1" dirty="0" smtClean="0"/>
              <a:t>These “ findings are </a:t>
            </a:r>
          </a:p>
          <a:p>
            <a:r>
              <a:rPr lang="en-AU" i="1" dirty="0"/>
              <a:t> </a:t>
            </a:r>
            <a:r>
              <a:rPr lang="en-AU" i="1" dirty="0" smtClean="0"/>
              <a:t>                                                           logically arranged as conclusions to form the argument that justifies the thesis   </a:t>
            </a:r>
          </a:p>
          <a:p>
            <a:r>
              <a:rPr lang="en-AU" i="1" dirty="0"/>
              <a:t> </a:t>
            </a:r>
            <a:r>
              <a:rPr lang="en-AU" i="1" dirty="0" smtClean="0"/>
              <a:t>                                                           statement.”</a:t>
            </a:r>
          </a:p>
          <a:p>
            <a:endParaRPr lang="en-AU" dirty="0" smtClean="0"/>
          </a:p>
          <a:p>
            <a:endParaRPr lang="en-AU" dirty="0"/>
          </a:p>
          <a:p>
            <a:r>
              <a:rPr lang="en-AU" b="1" dirty="0" smtClean="0">
                <a:solidFill>
                  <a:srgbClr val="C00000"/>
                </a:solidFill>
              </a:rPr>
              <a:t>Step 6    </a:t>
            </a:r>
            <a:r>
              <a:rPr lang="en-AU" b="1" dirty="0" smtClean="0"/>
              <a:t>Write the review              </a:t>
            </a:r>
            <a:r>
              <a:rPr lang="en-AU" i="1" dirty="0" smtClean="0">
                <a:solidFill>
                  <a:srgbClr val="0070C0"/>
                </a:solidFill>
              </a:rPr>
              <a:t>Communicate and evaluate the conclusions</a:t>
            </a:r>
          </a:p>
          <a:p>
            <a:r>
              <a:rPr lang="en-AU" i="1" dirty="0">
                <a:solidFill>
                  <a:srgbClr val="0070C0"/>
                </a:solidFill>
              </a:rPr>
              <a:t> </a:t>
            </a:r>
            <a:r>
              <a:rPr lang="en-AU" i="1" dirty="0" smtClean="0">
                <a:solidFill>
                  <a:srgbClr val="0070C0"/>
                </a:solidFill>
              </a:rPr>
              <a:t>                                                         </a:t>
            </a:r>
            <a:r>
              <a:rPr lang="en-AU" i="1" dirty="0"/>
              <a:t> </a:t>
            </a:r>
            <a:r>
              <a:rPr lang="en-AU" i="1" dirty="0" smtClean="0"/>
              <a:t> Convey to the target audience the results of the research. Writing, auditing</a:t>
            </a:r>
          </a:p>
          <a:p>
            <a:r>
              <a:rPr lang="en-AU" i="1" dirty="0"/>
              <a:t> </a:t>
            </a:r>
            <a:r>
              <a:rPr lang="en-AU" i="1" dirty="0" smtClean="0"/>
              <a:t>                                                           and editing building on the writing done in the first five steps.</a:t>
            </a:r>
          </a:p>
          <a:p>
            <a:endParaRPr lang="en-AU" i="1" dirty="0">
              <a:solidFill>
                <a:srgbClr val="0070C0"/>
              </a:solidFill>
            </a:endParaRPr>
          </a:p>
          <a:p>
            <a:endParaRPr lang="en-AU" i="1" dirty="0" smtClean="0"/>
          </a:p>
          <a:p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88000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3143" y="765110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 smtClean="0"/>
              <a:t>5 The Literature Review</a:t>
            </a:r>
            <a:endParaRPr lang="en-AU" b="1" i="1" dirty="0"/>
          </a:p>
        </p:txBody>
      </p:sp>
      <p:sp>
        <p:nvSpPr>
          <p:cNvPr id="3" name="TextBox 2"/>
          <p:cNvSpPr txBox="1"/>
          <p:nvPr/>
        </p:nvSpPr>
        <p:spPr>
          <a:xfrm>
            <a:off x="1382943" y="1353957"/>
            <a:ext cx="846385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b="1" dirty="0" smtClean="0"/>
              <a:t>TWO TYPES OF ARGUMENT IN THE LITERATURE REVIEW</a:t>
            </a:r>
            <a:endParaRPr lang="en-AU" sz="28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560583" y="2306513"/>
            <a:ext cx="11499110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b="1" dirty="0" smtClean="0"/>
              <a:t>Argument of Discovery  </a:t>
            </a:r>
            <a:r>
              <a:rPr lang="en-AU" sz="1600" b="1" dirty="0" smtClean="0"/>
              <a:t>(inductive)</a:t>
            </a:r>
          </a:p>
          <a:p>
            <a:endParaRPr lang="en-AU" sz="2800" i="1" dirty="0" smtClean="0">
              <a:solidFill>
                <a:srgbClr val="0070C0"/>
              </a:solidFill>
            </a:endParaRPr>
          </a:p>
          <a:p>
            <a:r>
              <a:rPr lang="en-AU" sz="2000" i="1" dirty="0" smtClean="0">
                <a:solidFill>
                  <a:srgbClr val="0070C0"/>
                </a:solidFill>
              </a:rPr>
              <a:t>An </a:t>
            </a:r>
            <a:r>
              <a:rPr lang="en-AU" sz="2000" i="1" dirty="0">
                <a:solidFill>
                  <a:srgbClr val="0070C0"/>
                </a:solidFill>
              </a:rPr>
              <a:t>argument proving that the </a:t>
            </a:r>
            <a:r>
              <a:rPr lang="en-AU" sz="2000" i="1" u="sng" dirty="0">
                <a:solidFill>
                  <a:srgbClr val="0070C0"/>
                </a:solidFill>
              </a:rPr>
              <a:t>findings of fact represent the current state of knowledge</a:t>
            </a:r>
            <a:r>
              <a:rPr lang="en-AU" sz="2000" i="1" dirty="0">
                <a:solidFill>
                  <a:srgbClr val="0070C0"/>
                </a:solidFill>
              </a:rPr>
              <a:t> regarding the </a:t>
            </a:r>
          </a:p>
          <a:p>
            <a:r>
              <a:rPr lang="en-AU" sz="2000" i="1" dirty="0">
                <a:solidFill>
                  <a:srgbClr val="0070C0"/>
                </a:solidFill>
              </a:rPr>
              <a:t>research </a:t>
            </a:r>
            <a:r>
              <a:rPr lang="en-AU" sz="2000" i="1" dirty="0" smtClean="0">
                <a:solidFill>
                  <a:srgbClr val="0070C0"/>
                </a:solidFill>
              </a:rPr>
              <a:t>topic. </a:t>
            </a:r>
            <a:endParaRPr lang="en-AU" sz="2000" i="1" dirty="0">
              <a:solidFill>
                <a:srgbClr val="0070C0"/>
              </a:solidFill>
            </a:endParaRPr>
          </a:p>
          <a:p>
            <a:endParaRPr lang="en-AU" dirty="0" smtClean="0"/>
          </a:p>
          <a:p>
            <a:endParaRPr lang="en-AU" dirty="0" smtClean="0"/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AU" sz="2800" b="1" dirty="0" smtClean="0"/>
              <a:t>Argument of Advocacy  </a:t>
            </a:r>
            <a:r>
              <a:rPr lang="en-AU" sz="1600" b="1" dirty="0" smtClean="0"/>
              <a:t>(implicative)</a:t>
            </a:r>
          </a:p>
          <a:p>
            <a:endParaRPr lang="en-AU" dirty="0" smtClean="0"/>
          </a:p>
          <a:p>
            <a:r>
              <a:rPr lang="en-AU" sz="2000" i="1" dirty="0" smtClean="0">
                <a:solidFill>
                  <a:srgbClr val="0070C0"/>
                </a:solidFill>
              </a:rPr>
              <a:t>An argument based on </a:t>
            </a:r>
            <a:r>
              <a:rPr lang="en-AU" sz="2000" i="1" u="sng" dirty="0" smtClean="0">
                <a:solidFill>
                  <a:srgbClr val="0070C0"/>
                </a:solidFill>
              </a:rPr>
              <a:t>claims that have been proven as fact and that serve as premises for logically driving a </a:t>
            </a:r>
          </a:p>
          <a:p>
            <a:r>
              <a:rPr lang="en-AU" sz="2000" i="1" u="sng" dirty="0">
                <a:solidFill>
                  <a:srgbClr val="0070C0"/>
                </a:solidFill>
              </a:rPr>
              <a:t>c</a:t>
            </a:r>
            <a:r>
              <a:rPr lang="en-AU" sz="2000" i="1" u="sng" dirty="0" smtClean="0">
                <a:solidFill>
                  <a:srgbClr val="0070C0"/>
                </a:solidFill>
              </a:rPr>
              <a:t>onclusion </a:t>
            </a:r>
            <a:r>
              <a:rPr lang="en-AU" sz="2000" i="1" dirty="0" smtClean="0">
                <a:solidFill>
                  <a:srgbClr val="0070C0"/>
                </a:solidFill>
              </a:rPr>
              <a:t>– in this case, the thesis statement of the literature review.</a:t>
            </a:r>
            <a:endParaRPr lang="en-AU" sz="2000" i="1" dirty="0">
              <a:solidFill>
                <a:srgbClr val="0070C0"/>
              </a:solidFill>
            </a:endParaRPr>
          </a:p>
          <a:p>
            <a:endParaRPr lang="en-AU" sz="2800" b="1" dirty="0"/>
          </a:p>
        </p:txBody>
      </p:sp>
    </p:spTree>
    <p:extLst>
      <p:ext uri="{BB962C8B-B14F-4D97-AF65-F5344CB8AC3E}">
        <p14:creationId xmlns:p14="http://schemas.microsoft.com/office/powerpoint/2010/main" val="2559585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2907182" y="1023481"/>
            <a:ext cx="56306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 smtClean="0"/>
              <a:t>The structure of the simple argument</a:t>
            </a:r>
            <a:endParaRPr lang="en-AU" sz="2800" dirty="0"/>
          </a:p>
        </p:txBody>
      </p:sp>
      <p:sp>
        <p:nvSpPr>
          <p:cNvPr id="5" name="Down Arrow 4"/>
          <p:cNvSpPr/>
          <p:nvPr/>
        </p:nvSpPr>
        <p:spPr>
          <a:xfrm>
            <a:off x="2036996" y="2066611"/>
            <a:ext cx="167951" cy="3442996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7" name="TextBox 6"/>
          <p:cNvSpPr txBox="1"/>
          <p:nvPr/>
        </p:nvSpPr>
        <p:spPr>
          <a:xfrm>
            <a:off x="1742470" y="1649097"/>
            <a:ext cx="7858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 smtClean="0"/>
              <a:t>Data</a:t>
            </a:r>
            <a:r>
              <a:rPr lang="en-AU" sz="1000" i="1" dirty="0"/>
              <a:t> </a:t>
            </a:r>
            <a:r>
              <a:rPr lang="en-AU" sz="1000" i="1" dirty="0" smtClean="0"/>
              <a:t>a</a:t>
            </a:r>
            <a:r>
              <a:rPr lang="en-AU" dirty="0" smtClean="0"/>
              <a:t> </a:t>
            </a:r>
            <a:endParaRPr lang="en-AU" dirty="0"/>
          </a:p>
        </p:txBody>
      </p:sp>
      <p:sp>
        <p:nvSpPr>
          <p:cNvPr id="9" name="TextBox 8"/>
          <p:cNvSpPr txBox="1"/>
          <p:nvPr/>
        </p:nvSpPr>
        <p:spPr>
          <a:xfrm>
            <a:off x="1742470" y="5509607"/>
            <a:ext cx="75700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i="1" dirty="0" smtClean="0"/>
              <a:t>Data </a:t>
            </a:r>
            <a:r>
              <a:rPr lang="en-AU" sz="1000" i="1" dirty="0" smtClean="0"/>
              <a:t>n</a:t>
            </a:r>
            <a:endParaRPr lang="en-AU" i="1" dirty="0"/>
          </a:p>
        </p:txBody>
      </p:sp>
      <p:sp>
        <p:nvSpPr>
          <p:cNvPr id="10" name="Right Arrow 9"/>
          <p:cNvSpPr/>
          <p:nvPr/>
        </p:nvSpPr>
        <p:spPr>
          <a:xfrm>
            <a:off x="2725705" y="2831711"/>
            <a:ext cx="858416" cy="1487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1" name="Right Arrow 10"/>
          <p:cNvSpPr/>
          <p:nvPr/>
        </p:nvSpPr>
        <p:spPr>
          <a:xfrm>
            <a:off x="2725705" y="2163086"/>
            <a:ext cx="858416" cy="1435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2" name="Right Arrow 11"/>
          <p:cNvSpPr/>
          <p:nvPr/>
        </p:nvSpPr>
        <p:spPr>
          <a:xfrm>
            <a:off x="2725705" y="4250363"/>
            <a:ext cx="858416" cy="14873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3" name="Right Arrow 12"/>
          <p:cNvSpPr/>
          <p:nvPr/>
        </p:nvSpPr>
        <p:spPr>
          <a:xfrm>
            <a:off x="2720691" y="5010441"/>
            <a:ext cx="890049" cy="15862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4" name="Right Arrow 13"/>
          <p:cNvSpPr/>
          <p:nvPr/>
        </p:nvSpPr>
        <p:spPr>
          <a:xfrm>
            <a:off x="2722461" y="3553555"/>
            <a:ext cx="864903" cy="14838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15" name="Rounded Rectangle 14"/>
          <p:cNvSpPr/>
          <p:nvPr/>
        </p:nvSpPr>
        <p:spPr>
          <a:xfrm>
            <a:off x="4331736" y="2160986"/>
            <a:ext cx="2099388" cy="3104659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Organized evidence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6" name="Left-Right Arrow 15"/>
          <p:cNvSpPr/>
          <p:nvPr/>
        </p:nvSpPr>
        <p:spPr>
          <a:xfrm>
            <a:off x="6602574" y="3511432"/>
            <a:ext cx="1492897" cy="536497"/>
          </a:xfrm>
          <a:prstGeom prst="left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Warrant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17" name="Rounded Rectangle 16"/>
          <p:cNvSpPr/>
          <p:nvPr/>
        </p:nvSpPr>
        <p:spPr>
          <a:xfrm>
            <a:off x="8349540" y="3111641"/>
            <a:ext cx="1447049" cy="1203347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CLAIM</a:t>
            </a:r>
            <a:endParaRPr lang="en-AU" dirty="0">
              <a:solidFill>
                <a:schemeClr val="tx1"/>
              </a:solidFill>
            </a:endParaRPr>
          </a:p>
        </p:txBody>
      </p:sp>
      <p:cxnSp>
        <p:nvCxnSpPr>
          <p:cNvPr id="19" name="Straight Arrow Connector 18"/>
          <p:cNvCxnSpPr/>
          <p:nvPr/>
        </p:nvCxnSpPr>
        <p:spPr>
          <a:xfrm flipH="1" flipV="1">
            <a:off x="7405516" y="4037043"/>
            <a:ext cx="689955" cy="91499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7971036" y="4950640"/>
            <a:ext cx="148085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Logical Bridge</a:t>
            </a:r>
            <a:endParaRPr lang="en-AU" dirty="0"/>
          </a:p>
        </p:txBody>
      </p:sp>
      <p:sp>
        <p:nvSpPr>
          <p:cNvPr id="26" name="TextBox 25"/>
          <p:cNvSpPr txBox="1"/>
          <p:nvPr/>
        </p:nvSpPr>
        <p:spPr>
          <a:xfrm>
            <a:off x="2733545" y="5983855"/>
            <a:ext cx="597791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“Given the data on the subject, </a:t>
            </a:r>
            <a:r>
              <a:rPr lang="en-AU" u="sng" dirty="0" smtClean="0"/>
              <a:t>this is what we can conclude</a:t>
            </a:r>
            <a:r>
              <a:rPr lang="en-AU" dirty="0" smtClean="0"/>
              <a:t>.” </a:t>
            </a:r>
            <a:endParaRPr lang="en-AU" dirty="0"/>
          </a:p>
        </p:txBody>
      </p:sp>
      <p:sp>
        <p:nvSpPr>
          <p:cNvPr id="27" name="TextBox 26"/>
          <p:cNvSpPr txBox="1"/>
          <p:nvPr/>
        </p:nvSpPr>
        <p:spPr>
          <a:xfrm>
            <a:off x="8426193" y="1211995"/>
            <a:ext cx="1752403" cy="2462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000" dirty="0"/>
              <a:t>(</a:t>
            </a:r>
            <a:r>
              <a:rPr lang="en-AU" sz="1000" dirty="0" err="1"/>
              <a:t>Machi</a:t>
            </a:r>
            <a:r>
              <a:rPr lang="en-AU" sz="1000" dirty="0"/>
              <a:t> &amp; </a:t>
            </a:r>
            <a:r>
              <a:rPr lang="en-AU" sz="1000" dirty="0" err="1"/>
              <a:t>McEvoy</a:t>
            </a:r>
            <a:r>
              <a:rPr lang="en-AU" sz="1000" dirty="0"/>
              <a:t>, </a:t>
            </a:r>
            <a:r>
              <a:rPr lang="en-AU" sz="1000" dirty="0" smtClean="0"/>
              <a:t>2016, p.51)</a:t>
            </a:r>
            <a:endParaRPr lang="en-AU" sz="1000" dirty="0"/>
          </a:p>
        </p:txBody>
      </p:sp>
      <p:sp>
        <p:nvSpPr>
          <p:cNvPr id="6" name="Rectangle 5"/>
          <p:cNvSpPr/>
          <p:nvPr/>
        </p:nvSpPr>
        <p:spPr>
          <a:xfrm>
            <a:off x="414799" y="290390"/>
            <a:ext cx="265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i="1" dirty="0"/>
              <a:t>5  The Literature Review</a:t>
            </a:r>
            <a:r>
              <a:rPr lang="en-AU" b="1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11113205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157467" y="263181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/>
              <a:t>5  </a:t>
            </a:r>
            <a:r>
              <a:rPr lang="en-AU" b="1" i="1" dirty="0" smtClean="0"/>
              <a:t> The </a:t>
            </a:r>
            <a:r>
              <a:rPr lang="en-AU" b="1" i="1" dirty="0"/>
              <a:t>Literature Review</a:t>
            </a:r>
            <a:r>
              <a:rPr lang="en-AU" b="1" dirty="0"/>
              <a:t>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286000" y="1119206"/>
            <a:ext cx="8850949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dirty="0" smtClean="0"/>
              <a:t>The development of a more complex argument  </a:t>
            </a:r>
            <a:r>
              <a:rPr lang="en-AU" sz="1000" dirty="0" smtClean="0"/>
              <a:t>(</a:t>
            </a:r>
            <a:r>
              <a:rPr lang="en-AU" sz="1000" dirty="0" err="1"/>
              <a:t>Machi</a:t>
            </a:r>
            <a:r>
              <a:rPr lang="en-AU" sz="1000" dirty="0"/>
              <a:t> &amp; </a:t>
            </a:r>
            <a:r>
              <a:rPr lang="en-AU" sz="1000" dirty="0" err="1"/>
              <a:t>McEvoy</a:t>
            </a:r>
            <a:r>
              <a:rPr lang="en-AU" sz="1000" dirty="0"/>
              <a:t>, 2016, </a:t>
            </a:r>
            <a:r>
              <a:rPr lang="en-AU" sz="1000" dirty="0" smtClean="0"/>
              <a:t>p.53)</a:t>
            </a:r>
            <a:endParaRPr lang="en-AU" sz="1000" dirty="0"/>
          </a:p>
          <a:p>
            <a:r>
              <a:rPr lang="en-AU" sz="1000" dirty="0" smtClean="0"/>
              <a:t>                </a:t>
            </a:r>
            <a:endParaRPr lang="en-AU" sz="1000" dirty="0"/>
          </a:p>
        </p:txBody>
      </p:sp>
      <p:sp>
        <p:nvSpPr>
          <p:cNvPr id="5" name="Rounded Rectangle 4"/>
          <p:cNvSpPr/>
          <p:nvPr/>
        </p:nvSpPr>
        <p:spPr>
          <a:xfrm>
            <a:off x="2841099" y="2140845"/>
            <a:ext cx="1101244" cy="974813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Simple claim </a:t>
            </a:r>
            <a:r>
              <a:rPr lang="en-AU" sz="900" i="1" dirty="0" smtClean="0">
                <a:solidFill>
                  <a:schemeClr val="tx1"/>
                </a:solidFill>
              </a:rPr>
              <a:t>n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3004300" y="2775980"/>
            <a:ext cx="1114777" cy="963736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>
                <a:solidFill>
                  <a:schemeClr val="tx1"/>
                </a:solidFill>
              </a:rPr>
              <a:t>Simple claim </a:t>
            </a:r>
            <a:r>
              <a:rPr lang="en-AU" sz="900" dirty="0" smtClean="0">
                <a:solidFill>
                  <a:schemeClr val="tx1"/>
                </a:solidFill>
              </a:rPr>
              <a:t>3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3181034" y="3435123"/>
            <a:ext cx="1114777" cy="914400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>
                <a:solidFill>
                  <a:schemeClr val="tx1"/>
                </a:solidFill>
              </a:rPr>
              <a:t>Simple claim 2</a:t>
            </a:r>
          </a:p>
        </p:txBody>
      </p:sp>
      <p:sp>
        <p:nvSpPr>
          <p:cNvPr id="9" name="Rounded Rectangle 8"/>
          <p:cNvSpPr/>
          <p:nvPr/>
        </p:nvSpPr>
        <p:spPr>
          <a:xfrm>
            <a:off x="3405125" y="4130730"/>
            <a:ext cx="1170996" cy="102329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5038523" y="2242697"/>
            <a:ext cx="3191068" cy="2929053"/>
          </a:xfrm>
          <a:prstGeom prst="roundRect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/>
              <a:t>                   </a:t>
            </a:r>
            <a:endParaRPr lang="en-AU" dirty="0"/>
          </a:p>
        </p:txBody>
      </p:sp>
      <p:sp>
        <p:nvSpPr>
          <p:cNvPr id="11" name="Rounded Rectangle 10"/>
          <p:cNvSpPr/>
          <p:nvPr/>
        </p:nvSpPr>
        <p:spPr>
          <a:xfrm>
            <a:off x="5056475" y="2536142"/>
            <a:ext cx="989045" cy="30348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Premise </a:t>
            </a:r>
            <a:r>
              <a:rPr lang="en-AU" sz="900" i="1" dirty="0" smtClean="0">
                <a:solidFill>
                  <a:schemeClr val="tx1"/>
                </a:solidFill>
              </a:rPr>
              <a:t>n</a:t>
            </a:r>
            <a:r>
              <a:rPr lang="en-AU" sz="900" dirty="0" smtClean="0">
                <a:solidFill>
                  <a:schemeClr val="tx1"/>
                </a:solidFill>
              </a:rPr>
              <a:t> 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2" name="Rounded Rectangle 11"/>
          <p:cNvSpPr/>
          <p:nvPr/>
        </p:nvSpPr>
        <p:spPr>
          <a:xfrm>
            <a:off x="5061856" y="3131636"/>
            <a:ext cx="989045" cy="30348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Premise 3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5061857" y="3669847"/>
            <a:ext cx="989045" cy="30348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Premise  2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5056475" y="4369844"/>
            <a:ext cx="989045" cy="303487"/>
          </a:xfrm>
          <a:prstGeom prst="round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900" dirty="0" smtClean="0">
                <a:solidFill>
                  <a:schemeClr val="tx1"/>
                </a:solidFill>
              </a:rPr>
              <a:t>Premise 1</a:t>
            </a:r>
            <a:endParaRPr lang="en-AU" sz="900" dirty="0">
              <a:solidFill>
                <a:schemeClr val="tx1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405125" y="4200309"/>
            <a:ext cx="117099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en-AU" sz="900" dirty="0" smtClean="0"/>
          </a:p>
          <a:p>
            <a:pPr algn="ctr"/>
            <a:r>
              <a:rPr lang="en-AU" sz="900" dirty="0" smtClean="0"/>
              <a:t>Simple </a:t>
            </a:r>
            <a:r>
              <a:rPr lang="en-AU" sz="900" dirty="0"/>
              <a:t>claim </a:t>
            </a:r>
            <a:r>
              <a:rPr lang="en-AU" sz="900" dirty="0" smtClean="0"/>
              <a:t>1</a:t>
            </a:r>
            <a:endParaRPr lang="en-AU" sz="900" dirty="0"/>
          </a:p>
          <a:p>
            <a:pPr algn="ctr"/>
            <a:endParaRPr lang="en-AU" sz="900" dirty="0" smtClean="0"/>
          </a:p>
          <a:p>
            <a:r>
              <a:rPr lang="en-AU" sz="900" b="1" dirty="0" smtClean="0"/>
              <a:t>Evidence  </a:t>
            </a:r>
            <a:r>
              <a:rPr lang="en-AU" sz="900" dirty="0" smtClean="0"/>
              <a:t>       </a:t>
            </a:r>
            <a:r>
              <a:rPr lang="en-AU" sz="900" b="1" dirty="0" smtClean="0"/>
              <a:t>Claim</a:t>
            </a:r>
          </a:p>
          <a:p>
            <a:endParaRPr lang="en-AU" sz="900" b="1" dirty="0"/>
          </a:p>
          <a:p>
            <a:r>
              <a:rPr lang="en-AU" sz="900" b="1" dirty="0"/>
              <a:t> </a:t>
            </a:r>
            <a:r>
              <a:rPr lang="en-AU" sz="900" b="1" dirty="0" smtClean="0"/>
              <a:t>           Warrant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 flipV="1">
            <a:off x="3942343" y="4731792"/>
            <a:ext cx="176734" cy="87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 flipV="1">
            <a:off x="4030710" y="4795936"/>
            <a:ext cx="0" cy="18661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32" name="Right Arrow 31"/>
          <p:cNvSpPr/>
          <p:nvPr/>
        </p:nvSpPr>
        <p:spPr>
          <a:xfrm>
            <a:off x="3865630" y="2630618"/>
            <a:ext cx="1172893" cy="11497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3" name="Right Arrow 32"/>
          <p:cNvSpPr/>
          <p:nvPr/>
        </p:nvSpPr>
        <p:spPr>
          <a:xfrm>
            <a:off x="4046631" y="3178991"/>
            <a:ext cx="1009843" cy="14449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4" name="Right Arrow 33"/>
          <p:cNvSpPr/>
          <p:nvPr/>
        </p:nvSpPr>
        <p:spPr>
          <a:xfrm>
            <a:off x="4189493" y="3739716"/>
            <a:ext cx="872363" cy="138703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5" name="Right Arrow 34"/>
          <p:cNvSpPr/>
          <p:nvPr/>
        </p:nvSpPr>
        <p:spPr>
          <a:xfrm>
            <a:off x="4506139" y="4464759"/>
            <a:ext cx="550335" cy="16440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7" name="Right Brace 36"/>
          <p:cNvSpPr/>
          <p:nvPr/>
        </p:nvSpPr>
        <p:spPr>
          <a:xfrm>
            <a:off x="6134704" y="2522476"/>
            <a:ext cx="758193" cy="2195649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8" name="Right Arrow 37"/>
          <p:cNvSpPr/>
          <p:nvPr/>
        </p:nvSpPr>
        <p:spPr>
          <a:xfrm>
            <a:off x="6866238" y="3495862"/>
            <a:ext cx="489062" cy="243854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sp>
        <p:nvSpPr>
          <p:cNvPr id="39" name="TextBox 38"/>
          <p:cNvSpPr txBox="1"/>
          <p:nvPr/>
        </p:nvSpPr>
        <p:spPr>
          <a:xfrm>
            <a:off x="7391534" y="3343406"/>
            <a:ext cx="80182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Major </a:t>
            </a:r>
          </a:p>
          <a:p>
            <a:r>
              <a:rPr lang="en-AU" dirty="0" smtClean="0"/>
              <a:t>Claim</a:t>
            </a:r>
            <a:endParaRPr lang="en-AU" dirty="0"/>
          </a:p>
        </p:txBody>
      </p:sp>
      <p:sp>
        <p:nvSpPr>
          <p:cNvPr id="40" name="TextBox 39"/>
          <p:cNvSpPr txBox="1"/>
          <p:nvPr/>
        </p:nvSpPr>
        <p:spPr>
          <a:xfrm>
            <a:off x="7468878" y="4359117"/>
            <a:ext cx="683200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100" b="1" i="1" dirty="0" smtClean="0"/>
              <a:t>Warrant</a:t>
            </a:r>
            <a:endParaRPr lang="en-AU" sz="1100" b="1" i="1" dirty="0"/>
          </a:p>
        </p:txBody>
      </p:sp>
      <p:cxnSp>
        <p:nvCxnSpPr>
          <p:cNvPr id="42" name="Straight Arrow Connector 41"/>
          <p:cNvCxnSpPr/>
          <p:nvPr/>
        </p:nvCxnSpPr>
        <p:spPr>
          <a:xfrm flipH="1" flipV="1">
            <a:off x="7107493" y="3769517"/>
            <a:ext cx="528116" cy="6003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63395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>
            <a:hlinkClick r:id="rId4" action="ppaction://hlinksldjump"/>
          </p:cNvPr>
          <p:cNvSpPr txBox="1"/>
          <p:nvPr/>
        </p:nvSpPr>
        <p:spPr>
          <a:xfrm>
            <a:off x="157467" y="263181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/>
              <a:t>5  </a:t>
            </a:r>
            <a:r>
              <a:rPr lang="en-AU" b="1" i="1" dirty="0" smtClean="0"/>
              <a:t> The </a:t>
            </a:r>
            <a:r>
              <a:rPr lang="en-AU" b="1" i="1" dirty="0"/>
              <a:t>Literature Review</a:t>
            </a:r>
            <a:r>
              <a:rPr lang="en-AU" b="1" dirty="0"/>
              <a:t>   </a:t>
            </a:r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28113" y="2549237"/>
            <a:ext cx="2074595" cy="1558381"/>
          </a:xfrm>
          <a:prstGeom prst="rect">
            <a:avLst/>
          </a:prstGeom>
        </p:spPr>
      </p:pic>
      <p:sp>
        <p:nvSpPr>
          <p:cNvPr id="22" name="Rectangle 21"/>
          <p:cNvSpPr/>
          <p:nvPr/>
        </p:nvSpPr>
        <p:spPr>
          <a:xfrm>
            <a:off x="3334007" y="5101126"/>
            <a:ext cx="44424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 smtClean="0">
                <a:hlinkClick r:id="rId6"/>
              </a:rPr>
              <a:t>https://www.lib.ncsu.edu/tutorials/litreview/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2800284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>
            <a:hlinkClick r:id="rId4" action="ppaction://hlinksldjump"/>
          </p:cNvPr>
          <p:cNvSpPr txBox="1"/>
          <p:nvPr/>
        </p:nvSpPr>
        <p:spPr>
          <a:xfrm>
            <a:off x="157467" y="263181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/>
              <a:t>5  </a:t>
            </a:r>
            <a:r>
              <a:rPr lang="en-AU" b="1" i="1" dirty="0" smtClean="0"/>
              <a:t> The </a:t>
            </a:r>
            <a:r>
              <a:rPr lang="en-AU" b="1" i="1" dirty="0"/>
              <a:t>Literature Review</a:t>
            </a:r>
            <a:r>
              <a:rPr lang="en-AU" b="1" dirty="0"/>
              <a:t>   </a:t>
            </a:r>
          </a:p>
        </p:txBody>
      </p:sp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2181" y="2202816"/>
            <a:ext cx="3159194" cy="137987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18049" y="4508654"/>
            <a:ext cx="74912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hlinkClick r:id="rId6"/>
              </a:rPr>
              <a:t>http://studyskills.curtin.edu.au/better-writing/literature-review/introduction/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340882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>
            <a:hlinkClick r:id="rId4" action="ppaction://hlinksldjump"/>
          </p:cNvPr>
          <p:cNvSpPr txBox="1"/>
          <p:nvPr/>
        </p:nvSpPr>
        <p:spPr>
          <a:xfrm>
            <a:off x="157467" y="263181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/>
              <a:t>5  </a:t>
            </a:r>
            <a:r>
              <a:rPr lang="en-AU" b="1" i="1" dirty="0" smtClean="0"/>
              <a:t> The </a:t>
            </a:r>
            <a:r>
              <a:rPr lang="en-AU" b="1" i="1" dirty="0"/>
              <a:t>Literature Review</a:t>
            </a:r>
            <a:r>
              <a:rPr lang="en-AU" b="1" dirty="0"/>
              <a:t>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745365" y="721365"/>
            <a:ext cx="58292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/>
              <a:t>Tara </a:t>
            </a:r>
            <a:r>
              <a:rPr lang="en-AU" dirty="0" err="1" smtClean="0"/>
              <a:t>Brabazon</a:t>
            </a:r>
            <a:r>
              <a:rPr lang="en-AU" dirty="0" smtClean="0"/>
              <a:t>: Ten Quick Tips for Writing a Literature Review</a:t>
            </a:r>
            <a:endParaRPr lang="en-AU" dirty="0"/>
          </a:p>
        </p:txBody>
      </p:sp>
      <p:pic>
        <p:nvPicPr>
          <p:cNvPr id="7" name="Picture 6" descr="Screen Clippin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4402" y="2355272"/>
            <a:ext cx="1672116" cy="940478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93237" y="5034217"/>
            <a:ext cx="467102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hlinkClick r:id="rId6" action="ppaction://hlinkfile"/>
              </a:rPr>
              <a:t>A stroppy professor's guide to literature reviews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12441283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>
            <a:hlinkClick r:id="rId4" action="ppaction://hlinksldjump"/>
          </p:cNvPr>
          <p:cNvSpPr txBox="1"/>
          <p:nvPr/>
        </p:nvSpPr>
        <p:spPr>
          <a:xfrm>
            <a:off x="157467" y="263181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/>
              <a:t>5  </a:t>
            </a:r>
            <a:r>
              <a:rPr lang="en-AU" b="1" i="1" dirty="0" smtClean="0"/>
              <a:t> The </a:t>
            </a:r>
            <a:r>
              <a:rPr lang="en-AU" b="1" i="1" dirty="0"/>
              <a:t>Literature Review</a:t>
            </a:r>
            <a:r>
              <a:rPr lang="en-AU" b="1" dirty="0"/>
              <a:t>  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3193234" y="447847"/>
            <a:ext cx="60030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Tara </a:t>
            </a:r>
            <a:r>
              <a:rPr lang="en-AU" b="1" dirty="0" err="1" smtClean="0"/>
              <a:t>Brabazon</a:t>
            </a:r>
            <a:r>
              <a:rPr lang="en-AU" b="1" dirty="0" smtClean="0"/>
              <a:t>: Ten Quick Tips for Writing a Literature Review</a:t>
            </a:r>
            <a:endParaRPr lang="en-A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54830" y="935513"/>
            <a:ext cx="11920251" cy="535531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dirty="0" smtClean="0">
                <a:solidFill>
                  <a:srgbClr val="C00000"/>
                </a:solidFill>
              </a:rPr>
              <a:t>1.    </a:t>
            </a:r>
            <a:r>
              <a:rPr lang="en-AU" sz="1600" dirty="0" smtClean="0"/>
              <a:t>Remember that the literature review is a frame.</a:t>
            </a:r>
            <a:r>
              <a:rPr lang="en-AU" dirty="0" smtClean="0"/>
              <a:t>  </a:t>
            </a:r>
            <a:r>
              <a:rPr lang="en-AU" sz="1200" dirty="0" smtClean="0">
                <a:solidFill>
                  <a:srgbClr val="0070C0"/>
                </a:solidFill>
              </a:rPr>
              <a:t>It needs an organising principle; state what is included &amp; excluded.</a:t>
            </a:r>
            <a:r>
              <a:rPr lang="en-AU" dirty="0" smtClean="0"/>
              <a:t>                 </a:t>
            </a:r>
          </a:p>
          <a:p>
            <a:r>
              <a:rPr lang="en-AU" dirty="0" smtClean="0"/>
              <a:t> </a:t>
            </a:r>
          </a:p>
          <a:p>
            <a:r>
              <a:rPr lang="en-AU" dirty="0" smtClean="0">
                <a:solidFill>
                  <a:srgbClr val="C00000"/>
                </a:solidFill>
              </a:rPr>
              <a:t>2.    </a:t>
            </a:r>
            <a:r>
              <a:rPr lang="en-AU" sz="1600" dirty="0" smtClean="0"/>
              <a:t>Always keep in in mind the purpose of the literature review in the context of your research project</a:t>
            </a:r>
            <a:r>
              <a:rPr lang="en-AU" dirty="0" smtClean="0"/>
              <a:t>. </a:t>
            </a:r>
            <a:r>
              <a:rPr lang="en-AU" sz="1200" dirty="0" smtClean="0"/>
              <a:t> </a:t>
            </a:r>
            <a:r>
              <a:rPr lang="en-AU" sz="1200" dirty="0">
                <a:solidFill>
                  <a:srgbClr val="0070C0"/>
                </a:solidFill>
              </a:rPr>
              <a:t>O</a:t>
            </a:r>
            <a:r>
              <a:rPr lang="en-AU" sz="1200" dirty="0" smtClean="0">
                <a:solidFill>
                  <a:srgbClr val="0070C0"/>
                </a:solidFill>
              </a:rPr>
              <a:t>ne sentence – what you are looking for?</a:t>
            </a:r>
            <a:endParaRPr lang="en-AU" dirty="0" smtClean="0"/>
          </a:p>
          <a:p>
            <a:r>
              <a:rPr lang="en-AU" dirty="0" smtClean="0"/>
              <a:t> </a:t>
            </a:r>
          </a:p>
          <a:p>
            <a:r>
              <a:rPr lang="en-AU" dirty="0" smtClean="0">
                <a:solidFill>
                  <a:srgbClr val="C00000"/>
                </a:solidFill>
              </a:rPr>
              <a:t>3.    </a:t>
            </a:r>
            <a:r>
              <a:rPr lang="en-AU" sz="1600" dirty="0" smtClean="0"/>
              <a:t>Remember – you are finding a gap in the literature.  </a:t>
            </a:r>
            <a:r>
              <a:rPr lang="en-AU" sz="1200" dirty="0" smtClean="0">
                <a:solidFill>
                  <a:srgbClr val="0070C0"/>
                </a:solidFill>
              </a:rPr>
              <a:t>You need to make an original contribution to knowledge.</a:t>
            </a:r>
            <a:endParaRPr lang="en-AU" dirty="0" smtClean="0"/>
          </a:p>
          <a:p>
            <a:r>
              <a:rPr lang="en-AU" dirty="0" smtClean="0"/>
              <a:t> </a:t>
            </a:r>
          </a:p>
          <a:p>
            <a:r>
              <a:rPr lang="en-AU" dirty="0" smtClean="0">
                <a:solidFill>
                  <a:srgbClr val="C00000"/>
                </a:solidFill>
              </a:rPr>
              <a:t>4.    </a:t>
            </a:r>
            <a:r>
              <a:rPr lang="en-AU" sz="1600" dirty="0" smtClean="0"/>
              <a:t>Remember to be accurate and rigorous.  </a:t>
            </a:r>
            <a:r>
              <a:rPr lang="en-AU" sz="1200" dirty="0">
                <a:solidFill>
                  <a:srgbClr val="0070C0"/>
                </a:solidFill>
              </a:rPr>
              <a:t>Y</a:t>
            </a:r>
            <a:r>
              <a:rPr lang="en-AU" sz="1200" dirty="0" smtClean="0">
                <a:solidFill>
                  <a:srgbClr val="0070C0"/>
                </a:solidFill>
              </a:rPr>
              <a:t>ou need to abide by and demonstrate academic protocols and literacies; clearly distinguish paraphrase and direct quote.</a:t>
            </a:r>
            <a:endParaRPr lang="en-AU" dirty="0" smtClean="0">
              <a:solidFill>
                <a:srgbClr val="0070C0"/>
              </a:solidFill>
            </a:endParaRPr>
          </a:p>
          <a:p>
            <a:endParaRPr lang="en-AU" dirty="0" smtClean="0"/>
          </a:p>
          <a:p>
            <a:r>
              <a:rPr lang="en-AU" dirty="0" smtClean="0">
                <a:solidFill>
                  <a:srgbClr val="C00000"/>
                </a:solidFill>
              </a:rPr>
              <a:t>5.    </a:t>
            </a:r>
            <a:r>
              <a:rPr lang="en-AU" sz="1600" dirty="0" smtClean="0"/>
              <a:t>Remember – you are reading for interpretation, not facts. </a:t>
            </a:r>
          </a:p>
          <a:p>
            <a:endParaRPr lang="en-AU" dirty="0" smtClean="0"/>
          </a:p>
          <a:p>
            <a:r>
              <a:rPr lang="en-AU" dirty="0" smtClean="0">
                <a:solidFill>
                  <a:srgbClr val="C00000"/>
                </a:solidFill>
              </a:rPr>
              <a:t>6.    </a:t>
            </a:r>
            <a:r>
              <a:rPr lang="en-AU" sz="1600" dirty="0" smtClean="0"/>
              <a:t>Ensure that your literature review is integrated, and not fragmented. </a:t>
            </a:r>
            <a:r>
              <a:rPr lang="en-AU" sz="1200" dirty="0" smtClean="0">
                <a:solidFill>
                  <a:srgbClr val="0070C0"/>
                </a:solidFill>
              </a:rPr>
              <a:t>Introduction and conclusion are important; ensure smooth transition.</a:t>
            </a:r>
            <a:endParaRPr lang="en-AU" dirty="0" smtClean="0">
              <a:solidFill>
                <a:srgbClr val="0070C0"/>
              </a:solidFill>
            </a:endParaRPr>
          </a:p>
          <a:p>
            <a:endParaRPr lang="en-AU" dirty="0" smtClean="0"/>
          </a:p>
          <a:p>
            <a:r>
              <a:rPr lang="en-AU" dirty="0" smtClean="0">
                <a:solidFill>
                  <a:srgbClr val="C00000"/>
                </a:solidFill>
              </a:rPr>
              <a:t>7.    </a:t>
            </a:r>
            <a:r>
              <a:rPr lang="en-AU" sz="1600" dirty="0" smtClean="0"/>
              <a:t>Be prepared to ‘go meta’</a:t>
            </a:r>
            <a:r>
              <a:rPr lang="en-AU" dirty="0" smtClean="0"/>
              <a:t>.  </a:t>
            </a:r>
            <a:r>
              <a:rPr lang="en-AU" sz="1200" dirty="0" smtClean="0">
                <a:solidFill>
                  <a:srgbClr val="0070C0"/>
                </a:solidFill>
              </a:rPr>
              <a:t>Meta analysis is the big picture; focus on the ‘why’, not the ‘what’; think about your and others’ historical  positioning.</a:t>
            </a:r>
            <a:endParaRPr lang="en-AU" dirty="0" smtClean="0">
              <a:solidFill>
                <a:srgbClr val="0070C0"/>
              </a:solidFill>
            </a:endParaRPr>
          </a:p>
          <a:p>
            <a:endParaRPr lang="en-AU" dirty="0" smtClean="0"/>
          </a:p>
          <a:p>
            <a:r>
              <a:rPr lang="en-AU" dirty="0" smtClean="0">
                <a:solidFill>
                  <a:srgbClr val="C00000"/>
                </a:solidFill>
              </a:rPr>
              <a:t>8.    </a:t>
            </a:r>
            <a:r>
              <a:rPr lang="en-AU" sz="1600" dirty="0" smtClean="0"/>
              <a:t>Understand the difference between a </a:t>
            </a:r>
            <a:r>
              <a:rPr lang="en-AU" sz="1600" u="sng" dirty="0" smtClean="0"/>
              <a:t>literature review</a:t>
            </a:r>
            <a:r>
              <a:rPr lang="en-AU" sz="1600" dirty="0" smtClean="0"/>
              <a:t> and a </a:t>
            </a:r>
            <a:r>
              <a:rPr lang="en-AU" sz="1600" u="sng" dirty="0" smtClean="0"/>
              <a:t>systematic review.</a:t>
            </a:r>
          </a:p>
          <a:p>
            <a:endParaRPr lang="en-AU" sz="1600" dirty="0" smtClean="0"/>
          </a:p>
          <a:p>
            <a:r>
              <a:rPr lang="en-AU" dirty="0" smtClean="0">
                <a:solidFill>
                  <a:srgbClr val="C00000"/>
                </a:solidFill>
              </a:rPr>
              <a:t>9.    </a:t>
            </a:r>
            <a:r>
              <a:rPr lang="en-AU" sz="1600" dirty="0" smtClean="0"/>
              <a:t>Don’t forget the value of theory.  </a:t>
            </a:r>
            <a:r>
              <a:rPr lang="en-AU" sz="1200" dirty="0" err="1" smtClean="0">
                <a:solidFill>
                  <a:srgbClr val="0070C0"/>
                </a:solidFill>
              </a:rPr>
              <a:t>Theory</a:t>
            </a:r>
            <a:r>
              <a:rPr lang="en-AU" sz="1200" dirty="0" smtClean="0">
                <a:solidFill>
                  <a:srgbClr val="0070C0"/>
                </a:solidFill>
              </a:rPr>
              <a:t> is the why of knowledge; the key moment in the construction of knowledge. align epistemology, ontology and methodol0gy</a:t>
            </a:r>
            <a:endParaRPr lang="en-AU" sz="1200" dirty="0" smtClean="0"/>
          </a:p>
          <a:p>
            <a:endParaRPr lang="en-AU" dirty="0" smtClean="0"/>
          </a:p>
          <a:p>
            <a:r>
              <a:rPr lang="en-AU" dirty="0" smtClean="0">
                <a:solidFill>
                  <a:srgbClr val="C00000"/>
                </a:solidFill>
              </a:rPr>
              <a:t>10.  </a:t>
            </a:r>
            <a:r>
              <a:rPr lang="en-AU" sz="1600" dirty="0" smtClean="0"/>
              <a:t>Use signpost in your literature review. </a:t>
            </a:r>
            <a:r>
              <a:rPr lang="en-AU" sz="1200" dirty="0" smtClean="0">
                <a:solidFill>
                  <a:srgbClr val="0070C0"/>
                </a:solidFill>
              </a:rPr>
              <a:t>Must be well structured into sections; the literature review is the spine of the thesis.</a:t>
            </a:r>
          </a:p>
        </p:txBody>
      </p:sp>
    </p:spTree>
    <p:extLst>
      <p:ext uri="{BB962C8B-B14F-4D97-AF65-F5344CB8AC3E}">
        <p14:creationId xmlns:p14="http://schemas.microsoft.com/office/powerpoint/2010/main" val="179378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3143" y="765110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/>
              <a:t>5  The Literature Review</a:t>
            </a:r>
            <a:r>
              <a:rPr lang="en-AU" b="1" dirty="0"/>
              <a:t>  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092498" y="1550020"/>
            <a:ext cx="253902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b="1" dirty="0" smtClean="0"/>
              <a:t>             References            </a:t>
            </a:r>
            <a:endParaRPr lang="en-A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2977376" y="2865863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186612" y="2142972"/>
            <a:ext cx="12005388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dirty="0" err="1" smtClean="0"/>
              <a:t>Brabazon</a:t>
            </a:r>
            <a:r>
              <a:rPr lang="en-AU" dirty="0" smtClean="0"/>
              <a:t>, Tara. 2017. ‘A Stroppy Professor’s Guide to Literature Review.’ Office of </a:t>
            </a:r>
            <a:r>
              <a:rPr lang="en-AU" dirty="0"/>
              <a:t>G</a:t>
            </a:r>
            <a:r>
              <a:rPr lang="en-AU" dirty="0" smtClean="0"/>
              <a:t>raduate Research, Flinders University.</a:t>
            </a:r>
          </a:p>
          <a:p>
            <a:r>
              <a:rPr lang="en-AU" dirty="0"/>
              <a:t>                                        </a:t>
            </a:r>
            <a:r>
              <a:rPr lang="en-AU" dirty="0" smtClean="0">
                <a:hlinkClick r:id="rId4"/>
              </a:rPr>
              <a:t>https</a:t>
            </a:r>
            <a:r>
              <a:rPr lang="en-AU" dirty="0">
                <a:hlinkClick r:id="rId4"/>
              </a:rPr>
              <a:t>://</a:t>
            </a:r>
            <a:r>
              <a:rPr lang="en-AU" dirty="0" smtClean="0">
                <a:hlinkClick r:id="rId4"/>
              </a:rPr>
              <a:t>www.youtube.com/watch?v=SejiQu-PtMI</a:t>
            </a:r>
            <a:endParaRPr lang="en-AU" dirty="0" smtClean="0"/>
          </a:p>
          <a:p>
            <a:endParaRPr lang="en-AU" dirty="0"/>
          </a:p>
          <a:p>
            <a:r>
              <a:rPr lang="en-AU" dirty="0" smtClean="0"/>
              <a:t>Goodson, P. 2017. </a:t>
            </a:r>
            <a:r>
              <a:rPr lang="en-AU" i="1" dirty="0" smtClean="0"/>
              <a:t>Becoming an Academic Writer</a:t>
            </a:r>
            <a:r>
              <a:rPr lang="en-AU" dirty="0" smtClean="0"/>
              <a:t>. Second edition. Los Angeles: Sage</a:t>
            </a:r>
            <a:endParaRPr lang="en-AU" dirty="0"/>
          </a:p>
          <a:p>
            <a:endParaRPr lang="en-AU" dirty="0" smtClean="0"/>
          </a:p>
          <a:p>
            <a:r>
              <a:rPr lang="en-AU" dirty="0" err="1" smtClean="0"/>
              <a:t>Machi</a:t>
            </a:r>
            <a:r>
              <a:rPr lang="en-AU" dirty="0"/>
              <a:t>, </a:t>
            </a:r>
            <a:r>
              <a:rPr lang="en-AU" dirty="0" smtClean="0"/>
              <a:t>L. A. </a:t>
            </a:r>
            <a:r>
              <a:rPr lang="en-AU" dirty="0"/>
              <a:t>; </a:t>
            </a:r>
            <a:r>
              <a:rPr lang="en-AU" dirty="0" err="1"/>
              <a:t>McEvoy</a:t>
            </a:r>
            <a:r>
              <a:rPr lang="en-AU" dirty="0"/>
              <a:t>, </a:t>
            </a:r>
            <a:r>
              <a:rPr lang="en-AU" dirty="0" smtClean="0"/>
              <a:t>B. T.  2016.</a:t>
            </a:r>
            <a:r>
              <a:rPr lang="en-AU" i="1" dirty="0" smtClean="0"/>
              <a:t>The Literature Review: Six Steps to Success. </a:t>
            </a:r>
            <a:r>
              <a:rPr lang="en-AU" dirty="0" smtClean="0"/>
              <a:t>Third edition</a:t>
            </a:r>
            <a:r>
              <a:rPr lang="en-AU" dirty="0"/>
              <a:t>.</a:t>
            </a:r>
            <a:r>
              <a:rPr lang="en-AU" dirty="0" smtClean="0"/>
              <a:t> </a:t>
            </a:r>
            <a:r>
              <a:rPr lang="en-AU" dirty="0"/>
              <a:t>Thousand Oaks, California : </a:t>
            </a:r>
            <a:r>
              <a:rPr lang="en-AU" dirty="0" smtClean="0"/>
              <a:t>Corwin</a:t>
            </a:r>
          </a:p>
          <a:p>
            <a:endParaRPr lang="en-AU" dirty="0"/>
          </a:p>
          <a:p>
            <a:r>
              <a:rPr lang="en-AU" dirty="0" smtClean="0"/>
              <a:t>North Carolina State University. 2018. </a:t>
            </a:r>
            <a:r>
              <a:rPr lang="en-AU" i="1" dirty="0" smtClean="0"/>
              <a:t>Literature Review: An </a:t>
            </a:r>
            <a:r>
              <a:rPr lang="en-AU" i="1" dirty="0"/>
              <a:t>O</a:t>
            </a:r>
            <a:r>
              <a:rPr lang="en-AU" i="1" dirty="0" smtClean="0"/>
              <a:t>verview for Graduate Students.</a:t>
            </a:r>
          </a:p>
          <a:p>
            <a:r>
              <a:rPr lang="en-AU" dirty="0" smtClean="0"/>
              <a:t>                                                                    https</a:t>
            </a:r>
            <a:r>
              <a:rPr lang="en-AU" dirty="0"/>
              <a:t>://www.lib.ncsu.edu/tutorials/litreview/</a:t>
            </a:r>
            <a:endParaRPr lang="en-AU" dirty="0" smtClean="0"/>
          </a:p>
          <a:p>
            <a:endParaRPr lang="en-AU" dirty="0" smtClean="0"/>
          </a:p>
          <a:p>
            <a:r>
              <a:rPr lang="en-AU" dirty="0" smtClean="0"/>
              <a:t>The Learning Centre, Curtin University.  2016.  </a:t>
            </a:r>
            <a:r>
              <a:rPr lang="en-AU" i="1" dirty="0" smtClean="0"/>
              <a:t>Literature Review </a:t>
            </a:r>
            <a:r>
              <a:rPr lang="en-AU" dirty="0"/>
              <a:t>http://studyskills.curtin.edu.au/better-writing/literature-review/introduction/</a:t>
            </a:r>
          </a:p>
          <a:p>
            <a:r>
              <a:rPr lang="en-AU" i="1" dirty="0" smtClean="0"/>
              <a:t> </a:t>
            </a:r>
            <a:endParaRPr lang="en-AU" i="1" dirty="0"/>
          </a:p>
        </p:txBody>
      </p:sp>
    </p:spTree>
    <p:extLst>
      <p:ext uri="{BB962C8B-B14F-4D97-AF65-F5344CB8AC3E}">
        <p14:creationId xmlns:p14="http://schemas.microsoft.com/office/powerpoint/2010/main" val="773974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5902" y="527513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 smtClean="0"/>
              <a:t>5  The Literature Review</a:t>
            </a:r>
            <a:r>
              <a:rPr lang="en-AU" b="1" dirty="0" smtClean="0"/>
              <a:t>   </a:t>
            </a:r>
            <a:endParaRPr lang="en-A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35902" y="2689839"/>
            <a:ext cx="11625943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dirty="0" smtClean="0"/>
              <a:t>This workshop considers the literature review as a </a:t>
            </a:r>
            <a:r>
              <a:rPr lang="en-AU" i="1" dirty="0" smtClean="0">
                <a:solidFill>
                  <a:srgbClr val="0070C0"/>
                </a:solidFill>
              </a:rPr>
              <a:t>framing of voices, perspectives and debates</a:t>
            </a:r>
            <a:r>
              <a:rPr lang="en-AU" i="1" dirty="0" smtClean="0">
                <a:solidFill>
                  <a:srgbClr val="C00000"/>
                </a:solidFill>
              </a:rPr>
              <a:t> </a:t>
            </a:r>
            <a:r>
              <a:rPr lang="en-AU" i="1" dirty="0" smtClean="0"/>
              <a:t>on a topic through</a:t>
            </a:r>
          </a:p>
          <a:p>
            <a:endParaRPr lang="en-AU" i="1" dirty="0"/>
          </a:p>
          <a:p>
            <a:r>
              <a:rPr lang="en-AU" i="1" dirty="0" smtClean="0"/>
              <a:t>     the lens of a central research question. </a:t>
            </a:r>
          </a:p>
          <a:p>
            <a:endParaRPr lang="en-AU" i="1" dirty="0"/>
          </a:p>
          <a:p>
            <a:endParaRPr lang="en-AU" i="1" dirty="0" smtClean="0"/>
          </a:p>
          <a:p>
            <a:endParaRPr lang="en-AU" i="1" dirty="0"/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en-AU" i="1" dirty="0" smtClean="0"/>
              <a:t>It outlines the functions, content and structure of the typical narrative literature review, and highlights the importance </a:t>
            </a:r>
          </a:p>
          <a:p>
            <a:endParaRPr lang="en-AU" i="1" dirty="0"/>
          </a:p>
          <a:p>
            <a:r>
              <a:rPr lang="en-AU" i="1" dirty="0" smtClean="0"/>
              <a:t>     of expressing one’s ‘scholarly voice’ </a:t>
            </a:r>
            <a:r>
              <a:rPr lang="en-AU" i="1" dirty="0" smtClean="0">
                <a:solidFill>
                  <a:srgbClr val="0070C0"/>
                </a:solidFill>
              </a:rPr>
              <a:t>through  analysis, critical review and synthesis  of sources </a:t>
            </a:r>
            <a:r>
              <a:rPr lang="en-AU" i="1" dirty="0" smtClean="0"/>
              <a:t>in the existing literature</a:t>
            </a:r>
            <a:r>
              <a:rPr lang="en-AU" dirty="0" smtClean="0"/>
              <a:t>.</a:t>
            </a:r>
          </a:p>
          <a:p>
            <a:endParaRPr lang="en-AU" dirty="0"/>
          </a:p>
          <a:p>
            <a:endParaRPr lang="en-AU" dirty="0" smtClean="0"/>
          </a:p>
          <a:p>
            <a:endParaRPr lang="en-AU" dirty="0"/>
          </a:p>
        </p:txBody>
      </p:sp>
      <p:sp>
        <p:nvSpPr>
          <p:cNvPr id="7" name="TextBox 6"/>
          <p:cNvSpPr txBox="1"/>
          <p:nvPr/>
        </p:nvSpPr>
        <p:spPr>
          <a:xfrm>
            <a:off x="3079101" y="1566854"/>
            <a:ext cx="59173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b="1" dirty="0" smtClean="0"/>
              <a:t>Rationale and outline of the workshop</a:t>
            </a:r>
            <a:endParaRPr lang="en-AU" sz="2800" b="1" dirty="0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artisticFilmGrain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9996953" y="896845"/>
            <a:ext cx="1667222" cy="11199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166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25329" y="1367885"/>
            <a:ext cx="605537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b="1" dirty="0" smtClean="0"/>
              <a:t>Some (but not all) aims of today’s class</a:t>
            </a:r>
            <a:endParaRPr lang="en-A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982510" y="2296744"/>
            <a:ext cx="10547852" cy="60016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en-AU" sz="2400" b="1" i="1" dirty="0" smtClean="0"/>
              <a:t>To help us “stop using the literature review as an </a:t>
            </a:r>
            <a:r>
              <a:rPr lang="en-AU" sz="2400" b="1" i="1" dirty="0" smtClean="0">
                <a:solidFill>
                  <a:srgbClr val="0070C0"/>
                </a:solidFill>
              </a:rPr>
              <a:t>excuse for not writing</a:t>
            </a:r>
            <a:r>
              <a:rPr lang="en-AU" sz="2400" b="1" i="1" dirty="0" smtClean="0"/>
              <a:t>.”        </a:t>
            </a:r>
          </a:p>
          <a:p>
            <a:r>
              <a:rPr lang="en-AU" sz="2400" b="1" i="1" dirty="0" smtClean="0"/>
              <a:t>                                                                                                                   </a:t>
            </a:r>
            <a:r>
              <a:rPr lang="en-AU" dirty="0" smtClean="0"/>
              <a:t>(Goodson, 2017)</a:t>
            </a:r>
          </a:p>
          <a:p>
            <a:endParaRPr lang="en-AU" sz="2400" b="1" i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AU" sz="2400" b="1" i="1" dirty="0" smtClean="0"/>
              <a:t>To help us realise that above all, the literature review is an </a:t>
            </a:r>
            <a:r>
              <a:rPr lang="en-AU" sz="2400" b="1" i="1" dirty="0" smtClean="0">
                <a:solidFill>
                  <a:srgbClr val="0070C0"/>
                </a:solidFill>
              </a:rPr>
              <a:t>ARGUMENT</a:t>
            </a:r>
            <a:r>
              <a:rPr lang="en-AU" sz="2400" b="1" i="1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b="1" i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b="1" i="1" dirty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AU" sz="2400" b="1" i="1" dirty="0" smtClean="0"/>
              <a:t>To explain why a narrative literature review is </a:t>
            </a:r>
            <a:r>
              <a:rPr lang="en-AU" sz="2400" b="1" i="1" dirty="0" smtClean="0">
                <a:solidFill>
                  <a:srgbClr val="0070C0"/>
                </a:solidFill>
              </a:rPr>
              <a:t>organised thematically</a:t>
            </a:r>
            <a:r>
              <a:rPr lang="en-AU" sz="2400" b="1" i="1" dirty="0" smtClean="0"/>
              <a:t>.</a:t>
            </a:r>
            <a:endParaRPr lang="en-AU" sz="2400" b="1" i="1" dirty="0" smtClean="0">
              <a:solidFill>
                <a:srgbClr val="0070C0"/>
              </a:solidFill>
            </a:endParaRPr>
          </a:p>
          <a:p>
            <a:endParaRPr lang="en-AU" sz="2400" b="1" i="1" dirty="0" smtClean="0"/>
          </a:p>
          <a:p>
            <a:endParaRPr lang="en-AU" sz="2400" b="1" i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en-AU" sz="2400" b="1" i="1" dirty="0" smtClean="0"/>
              <a:t>To give us a clear picture of what the literature review </a:t>
            </a:r>
            <a:r>
              <a:rPr lang="en-AU" sz="2400" b="1" i="1" dirty="0" smtClean="0">
                <a:solidFill>
                  <a:srgbClr val="0070C0"/>
                </a:solidFill>
              </a:rPr>
              <a:t>looks like</a:t>
            </a:r>
            <a:r>
              <a:rPr lang="en-AU" sz="2400" b="1" i="1" dirty="0" smtClean="0"/>
              <a:t>.</a:t>
            </a:r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b="1" i="1" dirty="0"/>
          </a:p>
          <a:p>
            <a:endParaRPr lang="en-AU" sz="2400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dirty="0"/>
          </a:p>
        </p:txBody>
      </p:sp>
      <p:sp>
        <p:nvSpPr>
          <p:cNvPr id="5" name="Rectangle 4"/>
          <p:cNvSpPr/>
          <p:nvPr/>
        </p:nvSpPr>
        <p:spPr>
          <a:xfrm>
            <a:off x="616206" y="389166"/>
            <a:ext cx="265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i="1" dirty="0"/>
              <a:t>5  The Literature Review</a:t>
            </a:r>
            <a:r>
              <a:rPr lang="en-AU" b="1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3666165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13183" y="548063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/>
              <a:t>5  The Literature Review</a:t>
            </a:r>
            <a:r>
              <a:rPr lang="en-AU" b="1"/>
              <a:t>   </a:t>
            </a:r>
            <a:endParaRPr lang="en-A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025329" y="1367885"/>
            <a:ext cx="612943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800" b="1" dirty="0" smtClean="0"/>
              <a:t>Perhaps this aim is the most important?</a:t>
            </a:r>
            <a:endParaRPr lang="en-AU" sz="28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1060568" y="2245485"/>
            <a:ext cx="10547852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400" b="1" i="1" dirty="0" smtClean="0"/>
              <a:t> To help us “stop using the literature review as an </a:t>
            </a:r>
            <a:r>
              <a:rPr lang="en-AU" sz="2400" b="1" i="1" dirty="0" smtClean="0">
                <a:solidFill>
                  <a:srgbClr val="0070C0"/>
                </a:solidFill>
              </a:rPr>
              <a:t>excuse for not writing</a:t>
            </a:r>
            <a:r>
              <a:rPr lang="en-AU" sz="2400" b="1" i="1" dirty="0" smtClean="0"/>
              <a:t>.”        </a:t>
            </a:r>
          </a:p>
          <a:p>
            <a:r>
              <a:rPr lang="en-AU" sz="2400" b="1" i="1" dirty="0" smtClean="0"/>
              <a:t>                                                                                                                   </a:t>
            </a:r>
            <a:r>
              <a:rPr lang="en-AU" sz="1400" dirty="0" smtClean="0"/>
              <a:t>(Goodson, 2017, p.237)</a:t>
            </a:r>
          </a:p>
          <a:p>
            <a:endParaRPr lang="en-AU" sz="2400" b="1" i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b="1" i="1" dirty="0"/>
          </a:p>
          <a:p>
            <a:endParaRPr lang="en-AU" sz="2400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b="1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b="1" dirty="0" smtClean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dirty="0"/>
          </a:p>
          <a:p>
            <a:pPr marL="285750" indent="-285750">
              <a:buFont typeface="Wingdings" panose="05000000000000000000" pitchFamily="2" charset="2"/>
              <a:buChar char="Ø"/>
            </a:pPr>
            <a:endParaRPr lang="en-AU" sz="2400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1540" y="3515797"/>
            <a:ext cx="4445568" cy="2279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8088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331893" y="386545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/>
              <a:t>5  The Literature Review</a:t>
            </a:r>
            <a:r>
              <a:rPr lang="en-AU" b="1"/>
              <a:t>   </a:t>
            </a:r>
            <a:endParaRPr lang="en-A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31893" y="3128483"/>
            <a:ext cx="11627542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i="1" dirty="0" smtClean="0"/>
              <a:t>“ A literature review is a written document that </a:t>
            </a:r>
            <a:r>
              <a:rPr lang="en-AU" sz="2400" i="1" dirty="0" smtClean="0">
                <a:solidFill>
                  <a:srgbClr val="0070C0"/>
                </a:solidFill>
              </a:rPr>
              <a:t>presents a logically argued case </a:t>
            </a:r>
            <a:r>
              <a:rPr lang="en-AU" sz="2400" i="1" dirty="0" smtClean="0"/>
              <a:t>founded on </a:t>
            </a:r>
          </a:p>
          <a:p>
            <a:endParaRPr lang="en-AU" sz="2400" i="1" dirty="0"/>
          </a:p>
          <a:p>
            <a:r>
              <a:rPr lang="en-AU" sz="2400" i="1" dirty="0" smtClean="0"/>
              <a:t>a comprehensive understanding of the current state of knowledge about a topic of study.</a:t>
            </a:r>
          </a:p>
          <a:p>
            <a:endParaRPr lang="en-AU" sz="2400" i="1" dirty="0"/>
          </a:p>
          <a:p>
            <a:r>
              <a:rPr lang="en-AU" sz="2400" i="1" dirty="0" smtClean="0"/>
              <a:t>This case </a:t>
            </a:r>
            <a:r>
              <a:rPr lang="en-AU" sz="2400" i="1" dirty="0" smtClean="0">
                <a:solidFill>
                  <a:srgbClr val="0070C0"/>
                </a:solidFill>
              </a:rPr>
              <a:t>establishes a convincing thesis </a:t>
            </a:r>
            <a:r>
              <a:rPr lang="en-AU" sz="2400" i="1" dirty="0" smtClean="0"/>
              <a:t>to answer the study’s question.”</a:t>
            </a:r>
          </a:p>
          <a:p>
            <a:endParaRPr lang="en-AU" sz="2400" i="1" dirty="0"/>
          </a:p>
          <a:p>
            <a:r>
              <a:rPr lang="en-AU" sz="2400" i="1" dirty="0" smtClean="0"/>
              <a:t>                                                                                                                                 </a:t>
            </a:r>
            <a:r>
              <a:rPr lang="en-AU" sz="1600" dirty="0" smtClean="0"/>
              <a:t>(</a:t>
            </a:r>
            <a:r>
              <a:rPr lang="en-AU" sz="1600" dirty="0" err="1"/>
              <a:t>M</a:t>
            </a:r>
            <a:r>
              <a:rPr lang="en-AU" sz="1600" dirty="0" err="1" smtClean="0"/>
              <a:t>achi</a:t>
            </a:r>
            <a:r>
              <a:rPr lang="en-AU" sz="1600" dirty="0" smtClean="0"/>
              <a:t> &amp; </a:t>
            </a:r>
            <a:r>
              <a:rPr lang="en-AU" sz="1600" dirty="0" err="1" smtClean="0"/>
              <a:t>McEvoy</a:t>
            </a:r>
            <a:r>
              <a:rPr lang="en-AU" sz="1600" dirty="0" smtClean="0"/>
              <a:t>, 2016, p. 5)</a:t>
            </a:r>
            <a:endParaRPr lang="en-AU" sz="1600" dirty="0"/>
          </a:p>
        </p:txBody>
      </p:sp>
      <p:sp>
        <p:nvSpPr>
          <p:cNvPr id="5" name="TextBox 4"/>
          <p:cNvSpPr txBox="1"/>
          <p:nvPr/>
        </p:nvSpPr>
        <p:spPr>
          <a:xfrm>
            <a:off x="3513631" y="1830205"/>
            <a:ext cx="44320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2800" b="1" dirty="0" smtClean="0"/>
              <a:t>What is a literature review?</a:t>
            </a:r>
            <a:endParaRPr lang="en-AU" sz="2800" b="1" dirty="0"/>
          </a:p>
        </p:txBody>
      </p:sp>
    </p:spTree>
    <p:extLst>
      <p:ext uri="{BB962C8B-B14F-4D97-AF65-F5344CB8AC3E}">
        <p14:creationId xmlns:p14="http://schemas.microsoft.com/office/powerpoint/2010/main" val="12793124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481321" y="336512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 dirty="0"/>
              <a:t>5  The Literature Review</a:t>
            </a:r>
            <a:r>
              <a:rPr lang="en-AU" b="1" dirty="0"/>
              <a:t>   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2297971" y="2114948"/>
            <a:ext cx="1677955" cy="13263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6. Write the review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352848" y="4347128"/>
            <a:ext cx="1677956" cy="1265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5. Critique the literature</a:t>
            </a:r>
            <a:endParaRPr lang="en-AU" sz="1400" dirty="0">
              <a:solidFill>
                <a:schemeClr val="tx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2215" y="765110"/>
            <a:ext cx="1567813" cy="12907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5195" y="2055821"/>
            <a:ext cx="1629747" cy="134169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729" y="5249348"/>
            <a:ext cx="1597767" cy="126829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2089" y="4419285"/>
            <a:ext cx="1590949" cy="130975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966644" y="1176809"/>
            <a:ext cx="1824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/>
              <a:t>1. Select a topic</a:t>
            </a:r>
            <a:endParaRPr lang="en-A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7052090" y="2407815"/>
            <a:ext cx="1590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2. Develop tools of </a:t>
            </a:r>
          </a:p>
          <a:p>
            <a:r>
              <a:rPr lang="en-AU" sz="1400" dirty="0" smtClean="0"/>
              <a:t>    argumentation</a:t>
            </a:r>
            <a:endParaRPr lang="en-A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7299430" y="4775382"/>
            <a:ext cx="1343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/>
              <a:t>3. Search the literature </a:t>
            </a:r>
            <a:endParaRPr lang="en-A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4943957" y="5494925"/>
            <a:ext cx="1177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4. Survey the </a:t>
            </a:r>
          </a:p>
          <a:p>
            <a:r>
              <a:rPr lang="en-AU" sz="1400" dirty="0"/>
              <a:t> </a:t>
            </a:r>
            <a:r>
              <a:rPr lang="en-AU" sz="1400" dirty="0" smtClean="0"/>
              <a:t>literature</a:t>
            </a:r>
            <a:endParaRPr lang="en-AU" sz="1400" dirty="0"/>
          </a:p>
        </p:txBody>
      </p:sp>
      <p:sp>
        <p:nvSpPr>
          <p:cNvPr id="26" name="Down Arrow 25"/>
          <p:cNvSpPr/>
          <p:nvPr/>
        </p:nvSpPr>
        <p:spPr>
          <a:xfrm rot="18887171">
            <a:off x="6791250" y="1231325"/>
            <a:ext cx="328515" cy="6586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661268">
            <a:off x="7572666" y="3537600"/>
            <a:ext cx="560881" cy="56088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125457">
            <a:off x="6619511" y="5642616"/>
            <a:ext cx="798645" cy="79864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08704">
            <a:off x="3454673" y="5455039"/>
            <a:ext cx="1042506" cy="103641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655591">
            <a:off x="2731536" y="3416045"/>
            <a:ext cx="1042506" cy="103641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991680">
            <a:off x="3484299" y="1176196"/>
            <a:ext cx="1042506" cy="103641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404539" y="6306711"/>
            <a:ext cx="291983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dirty="0"/>
              <a:t>(</a:t>
            </a:r>
            <a:r>
              <a:rPr lang="en-AU" dirty="0" err="1"/>
              <a:t>Machi</a:t>
            </a:r>
            <a:r>
              <a:rPr lang="en-AU" dirty="0"/>
              <a:t> &amp; </a:t>
            </a:r>
            <a:r>
              <a:rPr lang="en-AU" dirty="0" err="1"/>
              <a:t>McEvoy</a:t>
            </a:r>
            <a:r>
              <a:rPr lang="en-AU" dirty="0"/>
              <a:t>, </a:t>
            </a:r>
            <a:r>
              <a:rPr lang="en-AU" dirty="0" smtClean="0"/>
              <a:t>2016, </a:t>
            </a:r>
            <a:r>
              <a:rPr lang="en-AU" dirty="0"/>
              <a:t>p. </a:t>
            </a:r>
            <a:r>
              <a:rPr lang="en-AU" dirty="0" smtClean="0"/>
              <a:t>8)</a:t>
            </a:r>
            <a:endParaRPr lang="en-AU" dirty="0"/>
          </a:p>
        </p:txBody>
      </p:sp>
      <p:sp>
        <p:nvSpPr>
          <p:cNvPr id="33" name="TextBox 32"/>
          <p:cNvSpPr txBox="1"/>
          <p:nvPr/>
        </p:nvSpPr>
        <p:spPr>
          <a:xfrm>
            <a:off x="4333114" y="3161603"/>
            <a:ext cx="2682081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2400" b="1" dirty="0" smtClean="0"/>
              <a:t>A six-step literature</a:t>
            </a:r>
          </a:p>
          <a:p>
            <a:pPr algn="ctr"/>
            <a:r>
              <a:rPr lang="en-AU" sz="2400" b="1" dirty="0"/>
              <a:t>r</a:t>
            </a:r>
            <a:r>
              <a:rPr lang="en-AU" sz="2400" b="1" dirty="0" smtClean="0"/>
              <a:t>eview model </a:t>
            </a:r>
            <a:endParaRPr lang="en-AU" sz="2400" b="1" dirty="0"/>
          </a:p>
        </p:txBody>
      </p:sp>
    </p:spTree>
    <p:extLst>
      <p:ext uri="{BB962C8B-B14F-4D97-AF65-F5344CB8AC3E}">
        <p14:creationId xmlns:p14="http://schemas.microsoft.com/office/powerpoint/2010/main" val="706233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7" name="Rounded Rectangle 6"/>
          <p:cNvSpPr/>
          <p:nvPr/>
        </p:nvSpPr>
        <p:spPr>
          <a:xfrm>
            <a:off x="2297971" y="2114948"/>
            <a:ext cx="1677955" cy="132630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6. Write the review</a:t>
            </a:r>
            <a:endParaRPr lang="en-AU" sz="1400" dirty="0">
              <a:solidFill>
                <a:schemeClr val="tx1"/>
              </a:solidFill>
            </a:endParaRPr>
          </a:p>
        </p:txBody>
      </p:sp>
      <p:sp>
        <p:nvSpPr>
          <p:cNvPr id="14" name="Rounded Rectangle 13"/>
          <p:cNvSpPr/>
          <p:nvPr/>
        </p:nvSpPr>
        <p:spPr>
          <a:xfrm>
            <a:off x="2352848" y="4347128"/>
            <a:ext cx="1677956" cy="126517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5. Critique the literature</a:t>
            </a:r>
            <a:endParaRPr lang="en-AU" sz="1400" dirty="0">
              <a:solidFill>
                <a:schemeClr val="tx1"/>
              </a:solidFill>
            </a:endParaRP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2215" y="765110"/>
            <a:ext cx="1567813" cy="1290711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5195" y="2055821"/>
            <a:ext cx="1629747" cy="1341699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33729" y="5249348"/>
            <a:ext cx="1597767" cy="1268292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52089" y="4419285"/>
            <a:ext cx="1590949" cy="1309758"/>
          </a:xfrm>
          <a:prstGeom prst="rect">
            <a:avLst/>
          </a:prstGeom>
        </p:spPr>
      </p:pic>
      <p:sp>
        <p:nvSpPr>
          <p:cNvPr id="20" name="TextBox 19"/>
          <p:cNvSpPr txBox="1"/>
          <p:nvPr/>
        </p:nvSpPr>
        <p:spPr>
          <a:xfrm>
            <a:off x="4966644" y="1176809"/>
            <a:ext cx="182487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/>
              <a:t>1. Select a topic</a:t>
            </a:r>
            <a:endParaRPr lang="en-AU" sz="1400" dirty="0"/>
          </a:p>
        </p:txBody>
      </p:sp>
      <p:sp>
        <p:nvSpPr>
          <p:cNvPr id="21" name="TextBox 20"/>
          <p:cNvSpPr txBox="1"/>
          <p:nvPr/>
        </p:nvSpPr>
        <p:spPr>
          <a:xfrm>
            <a:off x="7052090" y="2407815"/>
            <a:ext cx="15909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2. Develop tools of </a:t>
            </a:r>
          </a:p>
          <a:p>
            <a:r>
              <a:rPr lang="en-AU" sz="1400" dirty="0" smtClean="0"/>
              <a:t>    argumentation</a:t>
            </a:r>
            <a:endParaRPr lang="en-AU" sz="1400" dirty="0"/>
          </a:p>
        </p:txBody>
      </p:sp>
      <p:sp>
        <p:nvSpPr>
          <p:cNvPr id="23" name="TextBox 22"/>
          <p:cNvSpPr txBox="1"/>
          <p:nvPr/>
        </p:nvSpPr>
        <p:spPr>
          <a:xfrm>
            <a:off x="7299430" y="4775382"/>
            <a:ext cx="13436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/>
              <a:t>3. Search the literature </a:t>
            </a:r>
            <a:endParaRPr lang="en-AU" sz="1400" dirty="0"/>
          </a:p>
        </p:txBody>
      </p:sp>
      <p:sp>
        <p:nvSpPr>
          <p:cNvPr id="24" name="TextBox 23"/>
          <p:cNvSpPr txBox="1"/>
          <p:nvPr/>
        </p:nvSpPr>
        <p:spPr>
          <a:xfrm>
            <a:off x="4943957" y="5494925"/>
            <a:ext cx="117731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4. Survey the </a:t>
            </a:r>
          </a:p>
          <a:p>
            <a:r>
              <a:rPr lang="en-AU" sz="1400" dirty="0"/>
              <a:t> </a:t>
            </a:r>
            <a:r>
              <a:rPr lang="en-AU" sz="1400" dirty="0" smtClean="0"/>
              <a:t>literature</a:t>
            </a:r>
            <a:endParaRPr lang="en-AU" sz="1400" dirty="0"/>
          </a:p>
        </p:txBody>
      </p:sp>
      <p:sp>
        <p:nvSpPr>
          <p:cNvPr id="26" name="Down Arrow 25"/>
          <p:cNvSpPr/>
          <p:nvPr/>
        </p:nvSpPr>
        <p:spPr>
          <a:xfrm rot="18887171">
            <a:off x="6791250" y="1231325"/>
            <a:ext cx="328515" cy="65869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661268">
            <a:off x="7572666" y="3537600"/>
            <a:ext cx="560881" cy="56088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4125457">
            <a:off x="6619511" y="5642616"/>
            <a:ext cx="798645" cy="79864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3308704">
            <a:off x="3454673" y="5455039"/>
            <a:ext cx="1042506" cy="103641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6655591">
            <a:off x="2731536" y="3416045"/>
            <a:ext cx="1042506" cy="103641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rot="9991680">
            <a:off x="3484299" y="1176196"/>
            <a:ext cx="1042506" cy="103641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354862" y="6408978"/>
            <a:ext cx="23097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/>
              <a:t>(</a:t>
            </a:r>
            <a:r>
              <a:rPr lang="en-AU" sz="1400" dirty="0" err="1"/>
              <a:t>Machi</a:t>
            </a:r>
            <a:r>
              <a:rPr lang="en-AU" sz="1400" dirty="0"/>
              <a:t> &amp; </a:t>
            </a:r>
            <a:r>
              <a:rPr lang="en-AU" sz="1400" dirty="0" err="1"/>
              <a:t>McEvoy</a:t>
            </a:r>
            <a:r>
              <a:rPr lang="en-AU" sz="1400" dirty="0"/>
              <a:t>, </a:t>
            </a:r>
            <a:r>
              <a:rPr lang="en-AU" sz="1400" dirty="0" smtClean="0"/>
              <a:t>2016, </a:t>
            </a:r>
            <a:r>
              <a:rPr lang="en-AU" sz="1400" dirty="0"/>
              <a:t>p. 6</a:t>
            </a:r>
            <a:r>
              <a:rPr lang="en-AU" sz="1400" dirty="0" smtClean="0"/>
              <a:t>)</a:t>
            </a:r>
            <a:endParaRPr lang="en-AU" sz="1400" dirty="0"/>
          </a:p>
        </p:txBody>
      </p:sp>
      <p:sp>
        <p:nvSpPr>
          <p:cNvPr id="6" name="Oval 5"/>
          <p:cNvSpPr/>
          <p:nvPr/>
        </p:nvSpPr>
        <p:spPr>
          <a:xfrm>
            <a:off x="7544639" y="324417"/>
            <a:ext cx="1701578" cy="842353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Recognize &amp; define a problem</a:t>
            </a:r>
            <a:endParaRPr lang="en-AU" sz="1400" dirty="0">
              <a:solidFill>
                <a:schemeClr val="tx1"/>
              </a:solidFill>
            </a:endParaRPr>
          </a:p>
        </p:txBody>
      </p:sp>
      <p:cxnSp>
        <p:nvCxnSpPr>
          <p:cNvPr id="9" name="Straight Connector 8"/>
          <p:cNvCxnSpPr/>
          <p:nvPr/>
        </p:nvCxnSpPr>
        <p:spPr>
          <a:xfrm flipV="1">
            <a:off x="6501962" y="718326"/>
            <a:ext cx="1033743" cy="25381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7" name="Picture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944865" y="2319784"/>
            <a:ext cx="1713124" cy="92574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772780" y="4474759"/>
            <a:ext cx="1713124" cy="853514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10010163" y="2475491"/>
            <a:ext cx="1674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Create a process for </a:t>
            </a:r>
          </a:p>
          <a:p>
            <a:r>
              <a:rPr lang="en-AU" sz="1400" dirty="0" smtClean="0"/>
              <a:t>solving the problem</a:t>
            </a:r>
            <a:endParaRPr lang="en-AU" sz="1400" dirty="0"/>
          </a:p>
        </p:txBody>
      </p:sp>
      <p:cxnSp>
        <p:nvCxnSpPr>
          <p:cNvPr id="43" name="Straight Connector 42"/>
          <p:cNvCxnSpPr/>
          <p:nvPr/>
        </p:nvCxnSpPr>
        <p:spPr>
          <a:xfrm flipV="1">
            <a:off x="8760656" y="2778099"/>
            <a:ext cx="1157987" cy="2148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8701847" y="5036992"/>
            <a:ext cx="1012124" cy="26161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4" name="Picture 63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88443" y="5834886"/>
            <a:ext cx="2019376" cy="100609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72841" y="4396709"/>
            <a:ext cx="1713124" cy="82655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27423" y="2361386"/>
            <a:ext cx="1713124" cy="8763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010163" y="4612209"/>
            <a:ext cx="1505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Collect &amp; compile </a:t>
            </a:r>
          </a:p>
          <a:p>
            <a:r>
              <a:rPr lang="en-AU" sz="1400" dirty="0" smtClean="0"/>
              <a:t>information</a:t>
            </a:r>
            <a:endParaRPr lang="en-A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1669824" y="5908093"/>
            <a:ext cx="158960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Discover the </a:t>
            </a:r>
          </a:p>
          <a:p>
            <a:r>
              <a:rPr lang="en-AU" sz="1400" dirty="0" smtClean="0"/>
              <a:t>evidence &amp; </a:t>
            </a:r>
          </a:p>
          <a:p>
            <a:r>
              <a:rPr lang="en-AU" sz="1400" dirty="0" smtClean="0"/>
              <a:t>build the argument</a:t>
            </a:r>
            <a:endParaRPr lang="en-AU" sz="1400" dirty="0"/>
          </a:p>
        </p:txBody>
      </p:sp>
      <p:cxnSp>
        <p:nvCxnSpPr>
          <p:cNvPr id="12" name="Straight Connector 11"/>
          <p:cNvCxnSpPr/>
          <p:nvPr/>
        </p:nvCxnSpPr>
        <p:spPr>
          <a:xfrm flipV="1">
            <a:off x="3505039" y="6311899"/>
            <a:ext cx="1179380" cy="9707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/>
        </p:nvSpPr>
        <p:spPr>
          <a:xfrm>
            <a:off x="245828" y="4612426"/>
            <a:ext cx="1454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Draw conclusions</a:t>
            </a:r>
            <a:endParaRPr lang="en-AU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272437" y="2433858"/>
            <a:ext cx="14010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Communicate &amp; </a:t>
            </a:r>
          </a:p>
          <a:p>
            <a:r>
              <a:rPr lang="en-AU" sz="1400" dirty="0" smtClean="0"/>
              <a:t>evaluate the </a:t>
            </a:r>
          </a:p>
          <a:p>
            <a:r>
              <a:rPr lang="en-AU" sz="1400" dirty="0" smtClean="0"/>
              <a:t>conclusions</a:t>
            </a:r>
            <a:endParaRPr lang="en-AU" sz="1400" dirty="0"/>
          </a:p>
        </p:txBody>
      </p:sp>
      <p:cxnSp>
        <p:nvCxnSpPr>
          <p:cNvPr id="35" name="Straight Connector 34"/>
          <p:cNvCxnSpPr/>
          <p:nvPr/>
        </p:nvCxnSpPr>
        <p:spPr>
          <a:xfrm>
            <a:off x="1700137" y="2998711"/>
            <a:ext cx="529879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/>
          <p:cNvCxnSpPr/>
          <p:nvPr/>
        </p:nvCxnSpPr>
        <p:spPr>
          <a:xfrm>
            <a:off x="1773020" y="4844589"/>
            <a:ext cx="506342" cy="642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Rectangle 51"/>
          <p:cNvSpPr/>
          <p:nvPr/>
        </p:nvSpPr>
        <p:spPr>
          <a:xfrm>
            <a:off x="4260544" y="2928264"/>
            <a:ext cx="2512040" cy="131687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The Literature Review</a:t>
            </a:r>
          </a:p>
          <a:p>
            <a:pPr algn="ctr"/>
            <a:r>
              <a:rPr lang="en-AU" dirty="0" smtClean="0">
                <a:solidFill>
                  <a:schemeClr val="tx1"/>
                </a:solidFill>
              </a:rPr>
              <a:t>is a process of</a:t>
            </a:r>
          </a:p>
          <a:p>
            <a:pPr algn="ctr"/>
            <a:r>
              <a:rPr lang="en-AU" dirty="0" smtClean="0">
                <a:solidFill>
                  <a:schemeClr val="tx1"/>
                </a:solidFill>
              </a:rPr>
              <a:t>CRITICAL THINKING </a:t>
            </a:r>
            <a:endParaRPr lang="en-AU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458294" y="394256"/>
            <a:ext cx="265534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b="1" i="1" dirty="0"/>
              <a:t>5  The Literature Review</a:t>
            </a:r>
            <a:r>
              <a:rPr lang="en-AU" b="1" dirty="0"/>
              <a:t>   </a:t>
            </a:r>
          </a:p>
        </p:txBody>
      </p:sp>
    </p:spTree>
    <p:extLst>
      <p:ext uri="{BB962C8B-B14F-4D97-AF65-F5344CB8AC3E}">
        <p14:creationId xmlns:p14="http://schemas.microsoft.com/office/powerpoint/2010/main" val="27323477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586236" y="533659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/>
              <a:t>5  The Literature Review</a:t>
            </a:r>
            <a:r>
              <a:rPr lang="en-AU" b="1"/>
              <a:t>   </a:t>
            </a:r>
            <a:endParaRPr lang="en-AU" b="1" dirty="0"/>
          </a:p>
        </p:txBody>
      </p:sp>
      <p:sp>
        <p:nvSpPr>
          <p:cNvPr id="26" name="Down Arrow 25"/>
          <p:cNvSpPr/>
          <p:nvPr/>
        </p:nvSpPr>
        <p:spPr>
          <a:xfrm rot="18234339">
            <a:off x="6925780" y="1395639"/>
            <a:ext cx="383372" cy="674541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AU"/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661268">
            <a:off x="7572666" y="3537600"/>
            <a:ext cx="560881" cy="560881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4125457">
            <a:off x="6619511" y="5642616"/>
            <a:ext cx="798645" cy="798645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3308704">
            <a:off x="3454673" y="5455039"/>
            <a:ext cx="1042506" cy="103641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6655591">
            <a:off x="2727119" y="3408077"/>
            <a:ext cx="1042506" cy="103641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9991680">
            <a:off x="3484299" y="1176196"/>
            <a:ext cx="1042506" cy="1036410"/>
          </a:xfrm>
          <a:prstGeom prst="rect">
            <a:avLst/>
          </a:prstGeom>
        </p:spPr>
      </p:pic>
      <p:sp>
        <p:nvSpPr>
          <p:cNvPr id="32" name="Rectangle 31"/>
          <p:cNvSpPr/>
          <p:nvPr/>
        </p:nvSpPr>
        <p:spPr>
          <a:xfrm>
            <a:off x="7354862" y="6408978"/>
            <a:ext cx="230979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AU" sz="1400" dirty="0"/>
              <a:t>(</a:t>
            </a:r>
            <a:r>
              <a:rPr lang="en-AU" sz="1400" dirty="0" err="1"/>
              <a:t>Machi</a:t>
            </a:r>
            <a:r>
              <a:rPr lang="en-AU" sz="1400" dirty="0"/>
              <a:t> &amp; </a:t>
            </a:r>
            <a:r>
              <a:rPr lang="en-AU" sz="1400" dirty="0" err="1"/>
              <a:t>McEvoy</a:t>
            </a:r>
            <a:r>
              <a:rPr lang="en-AU" sz="1400" dirty="0"/>
              <a:t>, </a:t>
            </a:r>
            <a:r>
              <a:rPr lang="en-AU" sz="1400" dirty="0" smtClean="0"/>
              <a:t>2016, </a:t>
            </a:r>
            <a:r>
              <a:rPr lang="en-AU" sz="1400" dirty="0"/>
              <a:t>p. 6</a:t>
            </a:r>
            <a:r>
              <a:rPr lang="en-AU" sz="1400" dirty="0" smtClean="0"/>
              <a:t>)</a:t>
            </a:r>
            <a:endParaRPr lang="en-AU" sz="1400" dirty="0"/>
          </a:p>
        </p:txBody>
      </p:sp>
      <p:sp>
        <p:nvSpPr>
          <p:cNvPr id="6" name="Oval 5"/>
          <p:cNvSpPr/>
          <p:nvPr/>
        </p:nvSpPr>
        <p:spPr>
          <a:xfrm>
            <a:off x="4808926" y="956600"/>
            <a:ext cx="1701578" cy="842353"/>
          </a:xfrm>
          <a:prstGeom prst="ellips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sz="1400" dirty="0" smtClean="0">
                <a:solidFill>
                  <a:schemeClr val="tx1"/>
                </a:solidFill>
              </a:rPr>
              <a:t>Recognize &amp; define a problem</a:t>
            </a:r>
            <a:endParaRPr lang="en-AU" sz="1400" dirty="0">
              <a:solidFill>
                <a:schemeClr val="tx1"/>
              </a:solidFill>
            </a:endParaRPr>
          </a:p>
        </p:txBody>
      </p:sp>
      <p:pic>
        <p:nvPicPr>
          <p:cNvPr id="37" name="Picture 3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766394" y="2029339"/>
            <a:ext cx="1713124" cy="925747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515068" y="4513608"/>
            <a:ext cx="1713124" cy="853514"/>
          </a:xfrm>
          <a:prstGeom prst="rect">
            <a:avLst/>
          </a:prstGeom>
        </p:spPr>
      </p:pic>
      <p:sp>
        <p:nvSpPr>
          <p:cNvPr id="40" name="TextBox 39"/>
          <p:cNvSpPr txBox="1"/>
          <p:nvPr/>
        </p:nvSpPr>
        <p:spPr>
          <a:xfrm>
            <a:off x="7805470" y="2158820"/>
            <a:ext cx="16740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Create a process for </a:t>
            </a:r>
          </a:p>
          <a:p>
            <a:r>
              <a:rPr lang="en-AU" sz="1400" dirty="0" smtClean="0"/>
              <a:t>solving the problem</a:t>
            </a:r>
            <a:endParaRPr lang="en-AU" sz="1400" dirty="0"/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457931" y="5767363"/>
            <a:ext cx="2019376" cy="1006095"/>
          </a:xfrm>
          <a:prstGeom prst="rect">
            <a:avLst/>
          </a:prstGeom>
        </p:spPr>
      </p:pic>
      <p:pic>
        <p:nvPicPr>
          <p:cNvPr id="66" name="Picture 65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891327" y="4451842"/>
            <a:ext cx="1713124" cy="826555"/>
          </a:xfrm>
          <a:prstGeom prst="rect">
            <a:avLst/>
          </a:prstGeom>
        </p:spPr>
      </p:pic>
      <p:pic>
        <p:nvPicPr>
          <p:cNvPr id="67" name="Picture 6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983355" y="2243843"/>
            <a:ext cx="1713124" cy="8763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7722523" y="4661265"/>
            <a:ext cx="150566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Collect &amp; compile </a:t>
            </a:r>
          </a:p>
          <a:p>
            <a:r>
              <a:rPr lang="en-AU" sz="1400" dirty="0" smtClean="0"/>
              <a:t>information</a:t>
            </a:r>
            <a:endParaRPr lang="en-AU" sz="1400" dirty="0"/>
          </a:p>
        </p:txBody>
      </p:sp>
      <p:sp>
        <p:nvSpPr>
          <p:cNvPr id="10" name="TextBox 9"/>
          <p:cNvSpPr txBox="1"/>
          <p:nvPr/>
        </p:nvSpPr>
        <p:spPr>
          <a:xfrm>
            <a:off x="4721763" y="5820146"/>
            <a:ext cx="158960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Discover the </a:t>
            </a:r>
          </a:p>
          <a:p>
            <a:r>
              <a:rPr lang="en-AU" sz="1400" dirty="0" smtClean="0"/>
              <a:t>evidence &amp; </a:t>
            </a:r>
          </a:p>
          <a:p>
            <a:r>
              <a:rPr lang="en-AU" sz="1400" dirty="0" smtClean="0"/>
              <a:t>build the argument</a:t>
            </a:r>
            <a:endParaRPr lang="en-AU" sz="1400" dirty="0"/>
          </a:p>
        </p:txBody>
      </p:sp>
      <p:sp>
        <p:nvSpPr>
          <p:cNvPr id="25" name="TextBox 24"/>
          <p:cNvSpPr txBox="1"/>
          <p:nvPr/>
        </p:nvSpPr>
        <p:spPr>
          <a:xfrm>
            <a:off x="1970294" y="4703187"/>
            <a:ext cx="1454309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Draw conclusions</a:t>
            </a:r>
            <a:endParaRPr lang="en-AU" sz="1400" dirty="0"/>
          </a:p>
        </p:txBody>
      </p:sp>
      <p:sp>
        <p:nvSpPr>
          <p:cNvPr id="33" name="TextBox 32"/>
          <p:cNvSpPr txBox="1"/>
          <p:nvPr/>
        </p:nvSpPr>
        <p:spPr>
          <a:xfrm>
            <a:off x="2203362" y="2325197"/>
            <a:ext cx="1401089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1400" dirty="0" smtClean="0"/>
              <a:t>Communicate &amp; </a:t>
            </a:r>
          </a:p>
          <a:p>
            <a:r>
              <a:rPr lang="en-AU" sz="1400" dirty="0" smtClean="0"/>
              <a:t>evaluate the </a:t>
            </a:r>
          </a:p>
          <a:p>
            <a:r>
              <a:rPr lang="en-AU" sz="1400" dirty="0" smtClean="0"/>
              <a:t>conclusions</a:t>
            </a:r>
            <a:endParaRPr lang="en-AU" sz="1400" dirty="0"/>
          </a:p>
        </p:txBody>
      </p:sp>
      <p:sp>
        <p:nvSpPr>
          <p:cNvPr id="52" name="Rectangle 51"/>
          <p:cNvSpPr/>
          <p:nvPr/>
        </p:nvSpPr>
        <p:spPr>
          <a:xfrm>
            <a:off x="4260544" y="2928264"/>
            <a:ext cx="2512040" cy="1316874"/>
          </a:xfrm>
          <a:prstGeom prst="rect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AU" dirty="0" smtClean="0">
                <a:solidFill>
                  <a:schemeClr val="tx1"/>
                </a:solidFill>
              </a:rPr>
              <a:t>The Literature Review</a:t>
            </a:r>
          </a:p>
          <a:p>
            <a:pPr algn="ctr"/>
            <a:r>
              <a:rPr lang="en-AU" dirty="0" smtClean="0">
                <a:solidFill>
                  <a:schemeClr val="tx1"/>
                </a:solidFill>
              </a:rPr>
              <a:t>is a process of</a:t>
            </a:r>
          </a:p>
          <a:p>
            <a:pPr algn="ctr"/>
            <a:r>
              <a:rPr lang="en-AU" dirty="0" smtClean="0">
                <a:solidFill>
                  <a:schemeClr val="tx1"/>
                </a:solidFill>
              </a:rPr>
              <a:t>CRITICAL THINKING </a:t>
            </a:r>
            <a:endParaRPr lang="en-AU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99263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3971" y="6106159"/>
            <a:ext cx="2478029" cy="411481"/>
          </a:xfrm>
          <a:prstGeom prst="rect">
            <a:avLst/>
          </a:prstGeom>
        </p:spPr>
      </p:pic>
      <p:sp>
        <p:nvSpPr>
          <p:cNvPr id="2" name="TextBox 1"/>
          <p:cNvSpPr txBox="1"/>
          <p:nvPr/>
        </p:nvSpPr>
        <p:spPr>
          <a:xfrm>
            <a:off x="653143" y="765110"/>
            <a:ext cx="107955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i="1"/>
              <a:t>5  The Literature Review</a:t>
            </a:r>
            <a:r>
              <a:rPr lang="en-AU" b="1"/>
              <a:t>   </a:t>
            </a:r>
            <a:endParaRPr lang="en-AU" b="1" dirty="0"/>
          </a:p>
        </p:txBody>
      </p:sp>
      <p:sp>
        <p:nvSpPr>
          <p:cNvPr id="3" name="TextBox 2"/>
          <p:cNvSpPr txBox="1"/>
          <p:nvPr/>
        </p:nvSpPr>
        <p:spPr>
          <a:xfrm>
            <a:off x="3195789" y="1223450"/>
            <a:ext cx="66695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AU" sz="3600" dirty="0" smtClean="0"/>
              <a:t>The six steps </a:t>
            </a:r>
            <a:r>
              <a:rPr lang="en-AU" sz="3600" dirty="0"/>
              <a:t>explained  </a:t>
            </a:r>
            <a:r>
              <a:rPr lang="en-AU" sz="1200" dirty="0" smtClean="0"/>
              <a:t>(</a:t>
            </a:r>
            <a:r>
              <a:rPr lang="en-AU" sz="1200" dirty="0" err="1" smtClean="0"/>
              <a:t>Machi</a:t>
            </a:r>
            <a:r>
              <a:rPr lang="en-AU" sz="1200" dirty="0" smtClean="0"/>
              <a:t> </a:t>
            </a:r>
            <a:r>
              <a:rPr lang="en-AU" sz="1200" dirty="0"/>
              <a:t>&amp; </a:t>
            </a:r>
            <a:r>
              <a:rPr lang="en-AU" sz="1200" dirty="0" err="1"/>
              <a:t>McEvoy</a:t>
            </a:r>
            <a:r>
              <a:rPr lang="en-AU" sz="1200" dirty="0"/>
              <a:t>, 2016, p. </a:t>
            </a:r>
            <a:r>
              <a:rPr lang="en-AU" sz="1200" dirty="0" smtClean="0"/>
              <a:t>6-9)</a:t>
            </a:r>
            <a:endParaRPr lang="en-AU" sz="1200" dirty="0"/>
          </a:p>
          <a:p>
            <a:endParaRPr lang="en-AU" sz="3600" dirty="0"/>
          </a:p>
        </p:txBody>
      </p:sp>
      <p:sp>
        <p:nvSpPr>
          <p:cNvPr id="5" name="TextBox 4"/>
          <p:cNvSpPr txBox="1"/>
          <p:nvPr/>
        </p:nvSpPr>
        <p:spPr>
          <a:xfrm>
            <a:off x="639146" y="2227835"/>
            <a:ext cx="11462657" cy="45243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b="1" dirty="0" smtClean="0">
                <a:solidFill>
                  <a:srgbClr val="C00000"/>
                </a:solidFill>
              </a:rPr>
              <a:t>Step 1</a:t>
            </a:r>
            <a:r>
              <a:rPr lang="en-AU" dirty="0" smtClean="0"/>
              <a:t>    </a:t>
            </a:r>
            <a:r>
              <a:rPr lang="en-AU" b="1" dirty="0" smtClean="0"/>
              <a:t>Select a topic </a:t>
            </a:r>
            <a:r>
              <a:rPr lang="en-AU" dirty="0"/>
              <a:t> </a:t>
            </a:r>
            <a:r>
              <a:rPr lang="en-AU" dirty="0" smtClean="0"/>
              <a:t>             </a:t>
            </a:r>
            <a:r>
              <a:rPr lang="en-AU" i="1" dirty="0" smtClean="0">
                <a:solidFill>
                  <a:srgbClr val="0070C0"/>
                </a:solidFill>
              </a:rPr>
              <a:t>Recognize and define the problem</a:t>
            </a:r>
            <a:endParaRPr lang="en-AU" dirty="0" smtClean="0">
              <a:solidFill>
                <a:srgbClr val="0070C0"/>
              </a:solidFill>
            </a:endParaRPr>
          </a:p>
          <a:p>
            <a:r>
              <a:rPr lang="en-AU" dirty="0" smtClean="0"/>
              <a:t>                                                    “</a:t>
            </a:r>
            <a:r>
              <a:rPr lang="en-AU" i="1" dirty="0" smtClean="0"/>
              <a:t>The topic  statement must be well defined”; keep refining terms for accurate focus.</a:t>
            </a:r>
            <a:endParaRPr lang="en-AU" dirty="0" smtClean="0"/>
          </a:p>
          <a:p>
            <a:r>
              <a:rPr lang="en-AU" dirty="0" smtClean="0"/>
              <a:t>                       </a:t>
            </a:r>
            <a:endParaRPr lang="en-AU" dirty="0"/>
          </a:p>
          <a:p>
            <a:endParaRPr lang="en-AU" dirty="0" smtClean="0"/>
          </a:p>
          <a:p>
            <a:endParaRPr lang="en-AU" dirty="0" smtClean="0"/>
          </a:p>
          <a:p>
            <a:r>
              <a:rPr lang="en-AU" b="1" dirty="0" smtClean="0">
                <a:solidFill>
                  <a:srgbClr val="C00000"/>
                </a:solidFill>
              </a:rPr>
              <a:t>Step 2</a:t>
            </a:r>
            <a:r>
              <a:rPr lang="en-AU" dirty="0" smtClean="0">
                <a:solidFill>
                  <a:srgbClr val="C00000"/>
                </a:solidFill>
              </a:rPr>
              <a:t>   </a:t>
            </a:r>
            <a:r>
              <a:rPr lang="en-AU" b="1" dirty="0" smtClean="0"/>
              <a:t>Develop the tools</a:t>
            </a:r>
            <a:r>
              <a:rPr lang="en-AU" dirty="0" smtClean="0"/>
              <a:t>         </a:t>
            </a:r>
            <a:r>
              <a:rPr lang="en-AU" i="1" dirty="0" smtClean="0">
                <a:solidFill>
                  <a:srgbClr val="0070C0"/>
                </a:solidFill>
              </a:rPr>
              <a:t>Create a process for solving the problem</a:t>
            </a:r>
            <a:endParaRPr lang="en-AU" dirty="0" smtClean="0"/>
          </a:p>
          <a:p>
            <a:r>
              <a:rPr lang="en-AU" dirty="0"/>
              <a:t> </a:t>
            </a:r>
            <a:r>
              <a:rPr lang="en-AU" dirty="0" smtClean="0"/>
              <a:t>             </a:t>
            </a:r>
            <a:r>
              <a:rPr lang="en-AU" b="1" dirty="0" smtClean="0"/>
              <a:t>for argument                </a:t>
            </a:r>
            <a:r>
              <a:rPr lang="en-AU" i="1" dirty="0" smtClean="0"/>
              <a:t>“…the rules and tools for employing an informal argument must be employed.”</a:t>
            </a:r>
          </a:p>
          <a:p>
            <a:r>
              <a:rPr lang="en-AU" dirty="0" smtClean="0"/>
              <a:t>                                                        </a:t>
            </a:r>
            <a:r>
              <a:rPr lang="en-AU" i="1" dirty="0" smtClean="0"/>
              <a:t>Connect evidence (data) and claim with a warrant.</a:t>
            </a:r>
            <a:endParaRPr lang="en-AU" dirty="0"/>
          </a:p>
          <a:p>
            <a:endParaRPr lang="en-AU" dirty="0" smtClean="0"/>
          </a:p>
          <a:p>
            <a:endParaRPr lang="en-AU" dirty="0"/>
          </a:p>
          <a:p>
            <a:r>
              <a:rPr lang="en-AU" b="1" dirty="0" smtClean="0">
                <a:solidFill>
                  <a:srgbClr val="C00000"/>
                </a:solidFill>
              </a:rPr>
              <a:t>Step 3   </a:t>
            </a:r>
            <a:r>
              <a:rPr lang="en-AU" b="1" dirty="0" smtClean="0"/>
              <a:t>Search the literature    </a:t>
            </a:r>
            <a:r>
              <a:rPr lang="en-AU" i="1" dirty="0" smtClean="0">
                <a:solidFill>
                  <a:srgbClr val="0070C0"/>
                </a:solidFill>
              </a:rPr>
              <a:t>Collect &amp;</a:t>
            </a:r>
            <a:r>
              <a:rPr lang="en-AU" dirty="0" smtClean="0">
                <a:solidFill>
                  <a:srgbClr val="0070C0"/>
                </a:solidFill>
              </a:rPr>
              <a:t> </a:t>
            </a:r>
            <a:r>
              <a:rPr lang="en-AU" i="1" dirty="0">
                <a:solidFill>
                  <a:srgbClr val="0070C0"/>
                </a:solidFill>
              </a:rPr>
              <a:t>o</a:t>
            </a:r>
            <a:r>
              <a:rPr lang="en-AU" i="1" dirty="0" smtClean="0">
                <a:solidFill>
                  <a:srgbClr val="0070C0"/>
                </a:solidFill>
              </a:rPr>
              <a:t>rganize the information </a:t>
            </a:r>
          </a:p>
          <a:p>
            <a:r>
              <a:rPr lang="en-AU" i="1" dirty="0">
                <a:solidFill>
                  <a:srgbClr val="0070C0"/>
                </a:solidFill>
              </a:rPr>
              <a:t> </a:t>
            </a:r>
            <a:r>
              <a:rPr lang="en-AU" i="1" dirty="0" smtClean="0">
                <a:solidFill>
                  <a:srgbClr val="0070C0"/>
                </a:solidFill>
              </a:rPr>
              <a:t>                                                      </a:t>
            </a:r>
            <a:r>
              <a:rPr lang="en-AU" i="1" dirty="0" smtClean="0"/>
              <a:t>narrow down the information “to only the data that provide the strongest evidence to</a:t>
            </a:r>
          </a:p>
          <a:p>
            <a:r>
              <a:rPr lang="en-AU" i="1" dirty="0">
                <a:solidFill>
                  <a:srgbClr val="0070C0"/>
                </a:solidFill>
              </a:rPr>
              <a:t> </a:t>
            </a:r>
            <a:r>
              <a:rPr lang="en-AU" i="1" dirty="0" smtClean="0">
                <a:solidFill>
                  <a:srgbClr val="0070C0"/>
                </a:solidFill>
              </a:rPr>
              <a:t>                                                      </a:t>
            </a:r>
            <a:r>
              <a:rPr lang="en-AU" i="1" dirty="0" smtClean="0"/>
              <a:t>support the thesis case.”</a:t>
            </a:r>
          </a:p>
          <a:p>
            <a:endParaRPr lang="en-AU" i="1" dirty="0">
              <a:solidFill>
                <a:srgbClr val="0070C0"/>
              </a:solidFill>
            </a:endParaRPr>
          </a:p>
          <a:p>
            <a:endParaRPr lang="en-AU" i="1" dirty="0" smtClean="0"/>
          </a:p>
          <a:p>
            <a:r>
              <a:rPr lang="en-AU" dirty="0" smtClean="0"/>
              <a:t> </a:t>
            </a:r>
            <a:endParaRPr lang="en-AU" dirty="0"/>
          </a:p>
        </p:txBody>
      </p:sp>
    </p:spTree>
    <p:extLst>
      <p:ext uri="{BB962C8B-B14F-4D97-AF65-F5344CB8AC3E}">
        <p14:creationId xmlns:p14="http://schemas.microsoft.com/office/powerpoint/2010/main" val="36987935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1172</TotalTime>
  <Words>1371</Words>
  <Application>Microsoft Office PowerPoint</Application>
  <PresentationFormat>Widescreen</PresentationFormat>
  <Paragraphs>246</Paragraphs>
  <Slides>18</Slides>
  <Notes>17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4" baseType="lpstr">
      <vt:lpstr>Arial</vt:lpstr>
      <vt:lpstr>Calibri</vt:lpstr>
      <vt:lpstr>Calibri Light</vt:lpstr>
      <vt:lpstr>SansaSoft Pro Normal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Curtin University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Michael Seats</dc:creator>
  <cp:lastModifiedBy>Michael Seats</cp:lastModifiedBy>
  <cp:revision>32</cp:revision>
  <cp:lastPrinted>2019-02-13T06:55:51Z</cp:lastPrinted>
  <dcterms:created xsi:type="dcterms:W3CDTF">2018-03-13T07:29:53Z</dcterms:created>
  <dcterms:modified xsi:type="dcterms:W3CDTF">2019-02-19T03:02:29Z</dcterms:modified>
</cp:coreProperties>
</file>