
<file path=[Content_Types].xml><?xml version="1.0" encoding="utf-8"?>
<Types xmlns="http://schemas.openxmlformats.org/package/2006/content-types">
  <Default Extension="png" ContentType="image/png"/>
  <Default Extension="tmp"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handoutMasterIdLst>
    <p:handoutMasterId r:id="rId25"/>
  </p:handoutMasterIdLst>
  <p:sldIdLst>
    <p:sldId id="256" r:id="rId2"/>
    <p:sldId id="258" r:id="rId3"/>
    <p:sldId id="309" r:id="rId4"/>
    <p:sldId id="310" r:id="rId5"/>
    <p:sldId id="305" r:id="rId6"/>
    <p:sldId id="321" r:id="rId7"/>
    <p:sldId id="324" r:id="rId8"/>
    <p:sldId id="311" r:id="rId9"/>
    <p:sldId id="323" r:id="rId10"/>
    <p:sldId id="314" r:id="rId11"/>
    <p:sldId id="322" r:id="rId12"/>
    <p:sldId id="313" r:id="rId13"/>
    <p:sldId id="315" r:id="rId14"/>
    <p:sldId id="307" r:id="rId15"/>
    <p:sldId id="319" r:id="rId16"/>
    <p:sldId id="320" r:id="rId17"/>
    <p:sldId id="303" r:id="rId18"/>
    <p:sldId id="304" r:id="rId19"/>
    <p:sldId id="306" r:id="rId20"/>
    <p:sldId id="312" r:id="rId21"/>
    <p:sldId id="308" r:id="rId22"/>
    <p:sldId id="301" r:id="rId23"/>
  </p:sldIdLst>
  <p:sldSz cx="12192000" cy="6858000"/>
  <p:notesSz cx="6805613" cy="9939338"/>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609F"/>
    <a:srgbClr val="78227B"/>
    <a:srgbClr val="B58C0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469" autoAdjust="0"/>
    <p:restoredTop sz="73993" autoAdjust="0"/>
  </p:normalViewPr>
  <p:slideViewPr>
    <p:cSldViewPr snapToGrid="0">
      <p:cViewPr varScale="1">
        <p:scale>
          <a:sx n="86" d="100"/>
          <a:sy n="86" d="100"/>
        </p:scale>
        <p:origin x="714" y="60"/>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sz="quarter" idx="1"/>
          </p:nvPr>
        </p:nvSpPr>
        <p:spPr>
          <a:xfrm>
            <a:off x="3854939" y="0"/>
            <a:ext cx="2949099" cy="498693"/>
          </a:xfrm>
          <a:prstGeom prst="rect">
            <a:avLst/>
          </a:prstGeom>
        </p:spPr>
        <p:txBody>
          <a:bodyPr vert="horz" lIns="91440" tIns="45720" rIns="91440" bIns="45720" rtlCol="0"/>
          <a:lstStyle>
            <a:lvl1pPr algn="r">
              <a:defRPr sz="1200"/>
            </a:lvl1pPr>
          </a:lstStyle>
          <a:p>
            <a:fld id="{DAAB0012-EB3A-4BC8-9D57-03524E03AC54}" type="datetimeFigureOut">
              <a:rPr lang="en-AU" smtClean="0"/>
              <a:t>30/04/2018</a:t>
            </a:fld>
            <a:endParaRPr lang="en-AU"/>
          </a:p>
        </p:txBody>
      </p:sp>
      <p:sp>
        <p:nvSpPr>
          <p:cNvPr id="4" name="Footer Placeholder 3"/>
          <p:cNvSpPr>
            <a:spLocks noGrp="1"/>
          </p:cNvSpPr>
          <p:nvPr>
            <p:ph type="ftr" sz="quarter" idx="2"/>
          </p:nvPr>
        </p:nvSpPr>
        <p:spPr>
          <a:xfrm>
            <a:off x="0" y="9440647"/>
            <a:ext cx="2949099" cy="498692"/>
          </a:xfrm>
          <a:prstGeom prst="rect">
            <a:avLst/>
          </a:prstGeom>
        </p:spPr>
        <p:txBody>
          <a:bodyPr vert="horz" lIns="91440" tIns="45720" rIns="91440" bIns="45720" rtlCol="0" anchor="b"/>
          <a:lstStyle>
            <a:lvl1pPr algn="l">
              <a:defRPr sz="1200"/>
            </a:lvl1pPr>
          </a:lstStyle>
          <a:p>
            <a:endParaRPr lang="en-AU"/>
          </a:p>
        </p:txBody>
      </p:sp>
      <p:sp>
        <p:nvSpPr>
          <p:cNvPr id="5" name="Slide Number Placeholder 4"/>
          <p:cNvSpPr>
            <a:spLocks noGrp="1"/>
          </p:cNvSpPr>
          <p:nvPr>
            <p:ph type="sldNum" sz="quarter" idx="3"/>
          </p:nvPr>
        </p:nvSpPr>
        <p:spPr>
          <a:xfrm>
            <a:off x="3854939" y="9440647"/>
            <a:ext cx="2949099" cy="498692"/>
          </a:xfrm>
          <a:prstGeom prst="rect">
            <a:avLst/>
          </a:prstGeom>
        </p:spPr>
        <p:txBody>
          <a:bodyPr vert="horz" lIns="91440" tIns="45720" rIns="91440" bIns="45720" rtlCol="0" anchor="b"/>
          <a:lstStyle>
            <a:lvl1pPr algn="r">
              <a:defRPr sz="1200"/>
            </a:lvl1pPr>
          </a:lstStyle>
          <a:p>
            <a:fld id="{317E84BC-595E-4904-A10F-24E342386854}" type="slidenum">
              <a:rPr lang="en-AU" smtClean="0"/>
              <a:t>‹#›</a:t>
            </a:fld>
            <a:endParaRPr lang="en-AU"/>
          </a:p>
        </p:txBody>
      </p:sp>
    </p:spTree>
    <p:extLst>
      <p:ext uri="{BB962C8B-B14F-4D97-AF65-F5344CB8AC3E}">
        <p14:creationId xmlns:p14="http://schemas.microsoft.com/office/powerpoint/2010/main" val="403778124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49099" cy="498693"/>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54939" y="0"/>
            <a:ext cx="2949099" cy="498693"/>
          </a:xfrm>
          <a:prstGeom prst="rect">
            <a:avLst/>
          </a:prstGeom>
        </p:spPr>
        <p:txBody>
          <a:bodyPr vert="horz" lIns="91440" tIns="45720" rIns="91440" bIns="45720" rtlCol="0"/>
          <a:lstStyle>
            <a:lvl1pPr algn="r">
              <a:defRPr sz="1200"/>
            </a:lvl1pPr>
          </a:lstStyle>
          <a:p>
            <a:fld id="{FAF45540-3289-4F81-908D-BBF3B2F793F9}" type="datetimeFigureOut">
              <a:rPr lang="en-AU" smtClean="0"/>
              <a:t>30/04/2018</a:t>
            </a:fld>
            <a:endParaRPr lang="en-AU"/>
          </a:p>
        </p:txBody>
      </p:sp>
      <p:sp>
        <p:nvSpPr>
          <p:cNvPr id="4" name="Slide Image Placeholder 3"/>
          <p:cNvSpPr>
            <a:spLocks noGrp="1" noRot="1" noChangeAspect="1"/>
          </p:cNvSpPr>
          <p:nvPr>
            <p:ph type="sldImg" idx="2"/>
          </p:nvPr>
        </p:nvSpPr>
        <p:spPr>
          <a:xfrm>
            <a:off x="422275" y="1243013"/>
            <a:ext cx="5961063" cy="3354387"/>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0562" y="4783307"/>
            <a:ext cx="5444490" cy="3913614"/>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6" name="Footer Placeholder 5"/>
          <p:cNvSpPr>
            <a:spLocks noGrp="1"/>
          </p:cNvSpPr>
          <p:nvPr>
            <p:ph type="ftr" sz="quarter" idx="4"/>
          </p:nvPr>
        </p:nvSpPr>
        <p:spPr>
          <a:xfrm>
            <a:off x="0" y="9440647"/>
            <a:ext cx="2949099" cy="498692"/>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54939" y="9440647"/>
            <a:ext cx="2949099" cy="498692"/>
          </a:xfrm>
          <a:prstGeom prst="rect">
            <a:avLst/>
          </a:prstGeom>
        </p:spPr>
        <p:txBody>
          <a:bodyPr vert="horz" lIns="91440" tIns="45720" rIns="91440" bIns="45720" rtlCol="0" anchor="b"/>
          <a:lstStyle>
            <a:lvl1pPr algn="r">
              <a:defRPr sz="1200"/>
            </a:lvl1pPr>
          </a:lstStyle>
          <a:p>
            <a:fld id="{5271362D-48D4-44D8-A9E7-EAA5B95AB319}" type="slidenum">
              <a:rPr lang="en-AU" smtClean="0"/>
              <a:t>‹#›</a:t>
            </a:fld>
            <a:endParaRPr lang="en-AU"/>
          </a:p>
        </p:txBody>
      </p:sp>
    </p:spTree>
    <p:extLst>
      <p:ext uri="{BB962C8B-B14F-4D97-AF65-F5344CB8AC3E}">
        <p14:creationId xmlns:p14="http://schemas.microsoft.com/office/powerpoint/2010/main" val="15599498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a:p>
        </p:txBody>
      </p:sp>
      <p:sp>
        <p:nvSpPr>
          <p:cNvPr id="4" name="Slide Number Placeholder 3"/>
          <p:cNvSpPr>
            <a:spLocks noGrp="1"/>
          </p:cNvSpPr>
          <p:nvPr>
            <p:ph type="sldNum" sz="quarter" idx="10"/>
          </p:nvPr>
        </p:nvSpPr>
        <p:spPr/>
        <p:txBody>
          <a:bodyPr/>
          <a:lstStyle/>
          <a:p>
            <a:fld id="{5271362D-48D4-44D8-A9E7-EAA5B95AB319}" type="slidenum">
              <a:rPr lang="en-AU" smtClean="0"/>
              <a:t>1</a:t>
            </a:fld>
            <a:endParaRPr lang="en-AU"/>
          </a:p>
        </p:txBody>
      </p:sp>
    </p:spTree>
    <p:extLst>
      <p:ext uri="{BB962C8B-B14F-4D97-AF65-F5344CB8AC3E}">
        <p14:creationId xmlns:p14="http://schemas.microsoft.com/office/powerpoint/2010/main" val="61473813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10</a:t>
            </a:fld>
            <a:endParaRPr lang="en-AU"/>
          </a:p>
        </p:txBody>
      </p:sp>
    </p:spTree>
    <p:extLst>
      <p:ext uri="{BB962C8B-B14F-4D97-AF65-F5344CB8AC3E}">
        <p14:creationId xmlns:p14="http://schemas.microsoft.com/office/powerpoint/2010/main" val="1759492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11</a:t>
            </a:fld>
            <a:endParaRPr lang="en-AU"/>
          </a:p>
        </p:txBody>
      </p:sp>
    </p:spTree>
    <p:extLst>
      <p:ext uri="{BB962C8B-B14F-4D97-AF65-F5344CB8AC3E}">
        <p14:creationId xmlns:p14="http://schemas.microsoft.com/office/powerpoint/2010/main" val="144928717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12</a:t>
            </a:fld>
            <a:endParaRPr lang="en-AU"/>
          </a:p>
        </p:txBody>
      </p:sp>
    </p:spTree>
    <p:extLst>
      <p:ext uri="{BB962C8B-B14F-4D97-AF65-F5344CB8AC3E}">
        <p14:creationId xmlns:p14="http://schemas.microsoft.com/office/powerpoint/2010/main" val="2331980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13</a:t>
            </a:fld>
            <a:endParaRPr lang="en-AU"/>
          </a:p>
        </p:txBody>
      </p:sp>
    </p:spTree>
    <p:extLst>
      <p:ext uri="{BB962C8B-B14F-4D97-AF65-F5344CB8AC3E}">
        <p14:creationId xmlns:p14="http://schemas.microsoft.com/office/powerpoint/2010/main" val="363597074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14</a:t>
            </a:fld>
            <a:endParaRPr lang="en-AU"/>
          </a:p>
        </p:txBody>
      </p:sp>
    </p:spTree>
    <p:extLst>
      <p:ext uri="{BB962C8B-B14F-4D97-AF65-F5344CB8AC3E}">
        <p14:creationId xmlns:p14="http://schemas.microsoft.com/office/powerpoint/2010/main" val="130588234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15</a:t>
            </a:fld>
            <a:endParaRPr lang="en-AU"/>
          </a:p>
        </p:txBody>
      </p:sp>
    </p:spTree>
    <p:extLst>
      <p:ext uri="{BB962C8B-B14F-4D97-AF65-F5344CB8AC3E}">
        <p14:creationId xmlns:p14="http://schemas.microsoft.com/office/powerpoint/2010/main" val="290155816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16</a:t>
            </a:fld>
            <a:endParaRPr lang="en-AU"/>
          </a:p>
        </p:txBody>
      </p:sp>
    </p:spTree>
    <p:extLst>
      <p:ext uri="{BB962C8B-B14F-4D97-AF65-F5344CB8AC3E}">
        <p14:creationId xmlns:p14="http://schemas.microsoft.com/office/powerpoint/2010/main" val="27771694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17</a:t>
            </a:fld>
            <a:endParaRPr lang="en-AU"/>
          </a:p>
        </p:txBody>
      </p:sp>
    </p:spTree>
    <p:extLst>
      <p:ext uri="{BB962C8B-B14F-4D97-AF65-F5344CB8AC3E}">
        <p14:creationId xmlns:p14="http://schemas.microsoft.com/office/powerpoint/2010/main" val="310852858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18</a:t>
            </a:fld>
            <a:endParaRPr lang="en-AU"/>
          </a:p>
        </p:txBody>
      </p:sp>
    </p:spTree>
    <p:extLst>
      <p:ext uri="{BB962C8B-B14F-4D97-AF65-F5344CB8AC3E}">
        <p14:creationId xmlns:p14="http://schemas.microsoft.com/office/powerpoint/2010/main" val="29497150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19</a:t>
            </a:fld>
            <a:endParaRPr lang="en-AU"/>
          </a:p>
        </p:txBody>
      </p:sp>
    </p:spTree>
    <p:extLst>
      <p:ext uri="{BB962C8B-B14F-4D97-AF65-F5344CB8AC3E}">
        <p14:creationId xmlns:p14="http://schemas.microsoft.com/office/powerpoint/2010/main" val="173448836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2</a:t>
            </a:fld>
            <a:endParaRPr lang="en-AU"/>
          </a:p>
        </p:txBody>
      </p:sp>
    </p:spTree>
    <p:extLst>
      <p:ext uri="{BB962C8B-B14F-4D97-AF65-F5344CB8AC3E}">
        <p14:creationId xmlns:p14="http://schemas.microsoft.com/office/powerpoint/2010/main" val="305381787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20</a:t>
            </a:fld>
            <a:endParaRPr lang="en-AU"/>
          </a:p>
        </p:txBody>
      </p:sp>
    </p:spTree>
    <p:extLst>
      <p:ext uri="{BB962C8B-B14F-4D97-AF65-F5344CB8AC3E}">
        <p14:creationId xmlns:p14="http://schemas.microsoft.com/office/powerpoint/2010/main" val="163763350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21</a:t>
            </a:fld>
            <a:endParaRPr lang="en-AU"/>
          </a:p>
        </p:txBody>
      </p:sp>
    </p:spTree>
    <p:extLst>
      <p:ext uri="{BB962C8B-B14F-4D97-AF65-F5344CB8AC3E}">
        <p14:creationId xmlns:p14="http://schemas.microsoft.com/office/powerpoint/2010/main" val="256958010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22</a:t>
            </a:fld>
            <a:endParaRPr lang="en-AU"/>
          </a:p>
        </p:txBody>
      </p:sp>
    </p:spTree>
    <p:extLst>
      <p:ext uri="{BB962C8B-B14F-4D97-AF65-F5344CB8AC3E}">
        <p14:creationId xmlns:p14="http://schemas.microsoft.com/office/powerpoint/2010/main" val="30538178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3</a:t>
            </a:fld>
            <a:endParaRPr lang="en-AU"/>
          </a:p>
        </p:txBody>
      </p:sp>
    </p:spTree>
    <p:extLst>
      <p:ext uri="{BB962C8B-B14F-4D97-AF65-F5344CB8AC3E}">
        <p14:creationId xmlns:p14="http://schemas.microsoft.com/office/powerpoint/2010/main" val="37411596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4</a:t>
            </a:fld>
            <a:endParaRPr lang="en-AU"/>
          </a:p>
        </p:txBody>
      </p:sp>
    </p:spTree>
    <p:extLst>
      <p:ext uri="{BB962C8B-B14F-4D97-AF65-F5344CB8AC3E}">
        <p14:creationId xmlns:p14="http://schemas.microsoft.com/office/powerpoint/2010/main" val="394540520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5</a:t>
            </a:fld>
            <a:endParaRPr lang="en-AU"/>
          </a:p>
        </p:txBody>
      </p:sp>
    </p:spTree>
    <p:extLst>
      <p:ext uri="{BB962C8B-B14F-4D97-AF65-F5344CB8AC3E}">
        <p14:creationId xmlns:p14="http://schemas.microsoft.com/office/powerpoint/2010/main" val="307828813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6</a:t>
            </a:fld>
            <a:endParaRPr lang="en-AU"/>
          </a:p>
        </p:txBody>
      </p:sp>
    </p:spTree>
    <p:extLst>
      <p:ext uri="{BB962C8B-B14F-4D97-AF65-F5344CB8AC3E}">
        <p14:creationId xmlns:p14="http://schemas.microsoft.com/office/powerpoint/2010/main" val="54483142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7</a:t>
            </a:fld>
            <a:endParaRPr lang="en-AU"/>
          </a:p>
        </p:txBody>
      </p:sp>
    </p:spTree>
    <p:extLst>
      <p:ext uri="{BB962C8B-B14F-4D97-AF65-F5344CB8AC3E}">
        <p14:creationId xmlns:p14="http://schemas.microsoft.com/office/powerpoint/2010/main" val="10225060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8</a:t>
            </a:fld>
            <a:endParaRPr lang="en-AU"/>
          </a:p>
        </p:txBody>
      </p:sp>
    </p:spTree>
    <p:extLst>
      <p:ext uri="{BB962C8B-B14F-4D97-AF65-F5344CB8AC3E}">
        <p14:creationId xmlns:p14="http://schemas.microsoft.com/office/powerpoint/2010/main" val="21439210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AU" dirty="0"/>
          </a:p>
        </p:txBody>
      </p:sp>
      <p:sp>
        <p:nvSpPr>
          <p:cNvPr id="4" name="Slide Number Placeholder 3"/>
          <p:cNvSpPr>
            <a:spLocks noGrp="1"/>
          </p:cNvSpPr>
          <p:nvPr>
            <p:ph type="sldNum" sz="quarter" idx="10"/>
          </p:nvPr>
        </p:nvSpPr>
        <p:spPr/>
        <p:txBody>
          <a:bodyPr/>
          <a:lstStyle/>
          <a:p>
            <a:fld id="{5271362D-48D4-44D8-A9E7-EAA5B95AB319}" type="slidenum">
              <a:rPr lang="en-AU" smtClean="0"/>
              <a:t>9</a:t>
            </a:fld>
            <a:endParaRPr lang="en-AU"/>
          </a:p>
        </p:txBody>
      </p:sp>
    </p:spTree>
    <p:extLst>
      <p:ext uri="{BB962C8B-B14F-4D97-AF65-F5344CB8AC3E}">
        <p14:creationId xmlns:p14="http://schemas.microsoft.com/office/powerpoint/2010/main" val="307303205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AU"/>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30/04/2018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13080632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30/04/2018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317176195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AU"/>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30/04/2018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22420261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10"/>
          </p:nvPr>
        </p:nvSpPr>
        <p:spPr/>
        <p:txBody>
          <a:bodyPr/>
          <a:lstStyle/>
          <a:p>
            <a:fld id="{985B8033-AFA6-4A82-9C15-3FB49BB0B940}" type="datetimeFigureOut">
              <a:rPr lang="en-AU" smtClean="0"/>
              <a:t>30/04/2018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97746640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AU"/>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985B8033-AFA6-4A82-9C15-3FB49BB0B940}" type="datetimeFigureOut">
              <a:rPr lang="en-AU" smtClean="0"/>
              <a:t>30/04/2018</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94487149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Date Placeholder 4"/>
          <p:cNvSpPr>
            <a:spLocks noGrp="1"/>
          </p:cNvSpPr>
          <p:nvPr>
            <p:ph type="dt" sz="half" idx="10"/>
          </p:nvPr>
        </p:nvSpPr>
        <p:spPr/>
        <p:txBody>
          <a:bodyPr/>
          <a:lstStyle/>
          <a:p>
            <a:fld id="{985B8033-AFA6-4A82-9C15-3FB49BB0B940}" type="datetimeFigureOut">
              <a:rPr lang="en-AU" smtClean="0"/>
              <a:t>30/04/2018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308653819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AU"/>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7" name="Date Placeholder 6"/>
          <p:cNvSpPr>
            <a:spLocks noGrp="1"/>
          </p:cNvSpPr>
          <p:nvPr>
            <p:ph type="dt" sz="half" idx="10"/>
          </p:nvPr>
        </p:nvSpPr>
        <p:spPr/>
        <p:txBody>
          <a:bodyPr/>
          <a:lstStyle/>
          <a:p>
            <a:fld id="{985B8033-AFA6-4A82-9C15-3FB49BB0B940}" type="datetimeFigureOut">
              <a:rPr lang="en-AU" smtClean="0"/>
              <a:t>30/04/2018</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5928700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AU"/>
          </a:p>
        </p:txBody>
      </p:sp>
      <p:sp>
        <p:nvSpPr>
          <p:cNvPr id="3" name="Date Placeholder 2"/>
          <p:cNvSpPr>
            <a:spLocks noGrp="1"/>
          </p:cNvSpPr>
          <p:nvPr>
            <p:ph type="dt" sz="half" idx="10"/>
          </p:nvPr>
        </p:nvSpPr>
        <p:spPr/>
        <p:txBody>
          <a:bodyPr/>
          <a:lstStyle/>
          <a:p>
            <a:fld id="{985B8033-AFA6-4A82-9C15-3FB49BB0B940}" type="datetimeFigureOut">
              <a:rPr lang="en-AU" smtClean="0"/>
              <a:t>30/04/2018</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497598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85B8033-AFA6-4A82-9C15-3FB49BB0B940}" type="datetimeFigureOut">
              <a:rPr lang="en-AU" smtClean="0"/>
              <a:t>30/04/2018</a:t>
            </a:fld>
            <a:endParaRPr lang="en-AU"/>
          </a:p>
        </p:txBody>
      </p:sp>
      <p:sp>
        <p:nvSpPr>
          <p:cNvPr id="3" name="Footer Placeholder 2"/>
          <p:cNvSpPr>
            <a:spLocks noGrp="1"/>
          </p:cNvSpPr>
          <p:nvPr>
            <p:ph type="ftr" sz="quarter" idx="11"/>
          </p:nvPr>
        </p:nvSpPr>
        <p:spPr/>
        <p:txBody>
          <a:bodyPr/>
          <a:lstStyle/>
          <a:p>
            <a:endParaRPr lang="en-AU"/>
          </a:p>
        </p:txBody>
      </p:sp>
      <p:sp>
        <p:nvSpPr>
          <p:cNvPr id="4" name="Slide Number Placeholder 3"/>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603676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5B8033-AFA6-4A82-9C15-3FB49BB0B940}" type="datetimeFigureOut">
              <a:rPr lang="en-AU" smtClean="0"/>
              <a:t>30/04/2018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57607295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AU"/>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smtClean="0"/>
              <a:t>Click icon to add picture</a:t>
            </a:r>
            <a:endParaRPr lang="en-AU"/>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985B8033-AFA6-4A82-9C15-3FB49BB0B940}" type="datetimeFigureOut">
              <a:rPr lang="en-AU" smtClean="0"/>
              <a:t>30/04/2018</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A928A189-3F4C-4B94-A37B-7131C6E18F7F}" type="slidenum">
              <a:rPr lang="en-AU" smtClean="0"/>
              <a:t>‹#›</a:t>
            </a:fld>
            <a:endParaRPr lang="en-AU"/>
          </a:p>
        </p:txBody>
      </p:sp>
    </p:spTree>
    <p:extLst>
      <p:ext uri="{BB962C8B-B14F-4D97-AF65-F5344CB8AC3E}">
        <p14:creationId xmlns:p14="http://schemas.microsoft.com/office/powerpoint/2010/main" val="209468160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AU"/>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AU"/>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985B8033-AFA6-4A82-9C15-3FB49BB0B940}" type="datetimeFigureOut">
              <a:rPr lang="en-AU" smtClean="0"/>
              <a:t>30/04/2018</a:t>
            </a:fld>
            <a:endParaRPr lang="en-AU"/>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AU"/>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928A189-3F4C-4B94-A37B-7131C6E18F7F}" type="slidenum">
              <a:rPr lang="en-AU" smtClean="0"/>
              <a:t>‹#›</a:t>
            </a:fld>
            <a:endParaRPr lang="en-AU"/>
          </a:p>
        </p:txBody>
      </p:sp>
    </p:spTree>
    <p:extLst>
      <p:ext uri="{BB962C8B-B14F-4D97-AF65-F5344CB8AC3E}">
        <p14:creationId xmlns:p14="http://schemas.microsoft.com/office/powerpoint/2010/main" val="147614078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0.xml"/><Relationship Id="rId1" Type="http://schemas.openxmlformats.org/officeDocument/2006/relationships/slideLayout" Target="../slideLayouts/slideLayout2.xml"/><Relationship Id="rId5" Type="http://schemas.openxmlformats.org/officeDocument/2006/relationships/image" Target="../media/image2.tmp"/><Relationship Id="rId4" Type="http://schemas.openxmlformats.org/officeDocument/2006/relationships/hyperlink" Target="https://academicguides.waldenu.edu/writingcenter/paragraphs"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https://academicguides.waldenu.edu/c.php?g=465757&amp;p=5398073"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2.xml"/><Relationship Id="rId5" Type="http://schemas.openxmlformats.org/officeDocument/2006/relationships/image" Target="../media/image3.png"/><Relationship Id="rId4" Type="http://schemas.openxmlformats.org/officeDocument/2006/relationships/hyperlink" Target="https://academicguides.waldenu.edu/writingcenter/paragraphs"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2.xml"/><Relationship Id="rId5" Type="http://schemas.openxmlformats.org/officeDocument/2006/relationships/image" Target="../media/image4.tmp"/><Relationship Id="rId4" Type="http://schemas.openxmlformats.org/officeDocument/2006/relationships/hyperlink" Target="https://academicguides.waldenu.edu/writingcenter/paragraphs"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2.xml"/><Relationship Id="rId4" Type="http://schemas.openxmlformats.org/officeDocument/2006/relationships/hyperlink" Target="https://www.ln.edu.hk/eng/rhetoric/Paragraph%20Development/Paragraph07.html"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2.xml"/><Relationship Id="rId4" Type="http://schemas.openxmlformats.org/officeDocument/2006/relationships/hyperlink" Target="https://www.ln.edu.hk/eng/rhetoric/Paragraph%20Development/Paragraph07.html"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2.xml"/><Relationship Id="rId4" Type="http://schemas.openxmlformats.org/officeDocument/2006/relationships/hyperlink" Target="https://cgi.duke.edu/web/sciwriting/index.php?action=lesson3" TargetMode="External"/></Relationships>
</file>

<file path=ppt/slides/_rels/slide1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8.xml"/><Relationship Id="rId1" Type="http://schemas.openxmlformats.org/officeDocument/2006/relationships/slideLayout" Target="../slideLayouts/slideLayout2.xml"/><Relationship Id="rId4" Type="http://schemas.openxmlformats.org/officeDocument/2006/relationships/hyperlink" Target="https://cgi.duke.edu/web/sciwriting/index.php?action=lesson3" TargetMode="External"/></Relationships>
</file>

<file path=ppt/slides/_rels/slide1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2.xml"/><Relationship Id="rId6" Type="http://schemas.openxmlformats.org/officeDocument/2006/relationships/hyperlink" Target="http://www.uefap.com/writing/exercise/exwripar.htm" TargetMode="External"/><Relationship Id="rId5" Type="http://schemas.openxmlformats.org/officeDocument/2006/relationships/hyperlink" Target="https://cgi.duke.edu/web/sciwriting/index.php?action=lesson3" TargetMode="External"/><Relationship Id="rId4" Type="http://schemas.openxmlformats.org/officeDocument/2006/relationships/hyperlink" Target="https://www.ln.edu.hk/eng/rhetoric/Paragraph%20Development/Paragraph07.html"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hyperlink" Target="https://academicguides.waldenu.edu/c.php?g=465757&amp;p=5398055"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17"/>
          <p:cNvGrpSpPr/>
          <p:nvPr/>
        </p:nvGrpSpPr>
        <p:grpSpPr>
          <a:xfrm>
            <a:off x="-1" y="0"/>
            <a:ext cx="12192001" cy="1457327"/>
            <a:chOff x="-1" y="0"/>
            <a:chExt cx="12192001" cy="1457327"/>
          </a:xfrm>
        </p:grpSpPr>
        <p:grpSp>
          <p:nvGrpSpPr>
            <p:cNvPr id="14" name="Group 13"/>
            <p:cNvGrpSpPr/>
            <p:nvPr/>
          </p:nvGrpSpPr>
          <p:grpSpPr>
            <a:xfrm>
              <a:off x="-1" y="0"/>
              <a:ext cx="12192000" cy="1457327"/>
              <a:chOff x="0" y="-3"/>
              <a:chExt cx="12182400" cy="1353603"/>
            </a:xfrm>
          </p:grpSpPr>
          <p:sp>
            <p:nvSpPr>
              <p:cNvPr id="5" name="Rectangle 4"/>
              <p:cNvSpPr/>
              <p:nvPr/>
            </p:nvSpPr>
            <p:spPr>
              <a:xfrm>
                <a:off x="0" y="-1"/>
                <a:ext cx="1353600" cy="1353600"/>
              </a:xfrm>
              <a:prstGeom prst="rect">
                <a:avLst/>
              </a:prstGeom>
              <a:solidFill>
                <a:srgbClr val="782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Rectangle 5"/>
              <p:cNvSpPr/>
              <p:nvPr/>
            </p:nvSpPr>
            <p:spPr>
              <a:xfrm>
                <a:off x="1353600" y="0"/>
                <a:ext cx="1353600" cy="1353600"/>
              </a:xfrm>
              <a:prstGeom prst="rect">
                <a:avLst/>
              </a:prstGeom>
              <a:solidFill>
                <a:srgbClr val="0060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Rectangle 6"/>
              <p:cNvSpPr/>
              <p:nvPr/>
            </p:nvSpPr>
            <p:spPr>
              <a:xfrm>
                <a:off x="2707200" y="-1"/>
                <a:ext cx="1353600" cy="1353600"/>
              </a:xfrm>
              <a:prstGeom prst="rect">
                <a:avLst/>
              </a:prstGeom>
              <a:solidFill>
                <a:srgbClr val="B58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Rectangle 7"/>
              <p:cNvSpPr/>
              <p:nvPr/>
            </p:nvSpPr>
            <p:spPr>
              <a:xfrm>
                <a:off x="4060800" y="-2"/>
                <a:ext cx="1353600" cy="1353600"/>
              </a:xfrm>
              <a:prstGeom prst="rect">
                <a:avLst/>
              </a:prstGeom>
              <a:solidFill>
                <a:srgbClr val="782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9" name="Rectangle 8"/>
              <p:cNvSpPr/>
              <p:nvPr/>
            </p:nvSpPr>
            <p:spPr>
              <a:xfrm>
                <a:off x="5414400" y="-1"/>
                <a:ext cx="1353600" cy="1353600"/>
              </a:xfrm>
              <a:prstGeom prst="rect">
                <a:avLst/>
              </a:prstGeom>
              <a:solidFill>
                <a:srgbClr val="0060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0" name="Rectangle 9"/>
              <p:cNvSpPr/>
              <p:nvPr/>
            </p:nvSpPr>
            <p:spPr>
              <a:xfrm>
                <a:off x="6768000" y="-2"/>
                <a:ext cx="1353600" cy="1353600"/>
              </a:xfrm>
              <a:prstGeom prst="rect">
                <a:avLst/>
              </a:prstGeom>
              <a:solidFill>
                <a:srgbClr val="B58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1" name="Rectangle 10"/>
              <p:cNvSpPr/>
              <p:nvPr/>
            </p:nvSpPr>
            <p:spPr>
              <a:xfrm>
                <a:off x="8121600" y="-3"/>
                <a:ext cx="1353600" cy="1353600"/>
              </a:xfrm>
              <a:prstGeom prst="rect">
                <a:avLst/>
              </a:prstGeom>
              <a:solidFill>
                <a:srgbClr val="7822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dirty="0"/>
              </a:p>
            </p:txBody>
          </p:sp>
          <p:sp>
            <p:nvSpPr>
              <p:cNvPr id="12" name="Rectangle 11"/>
              <p:cNvSpPr/>
              <p:nvPr/>
            </p:nvSpPr>
            <p:spPr>
              <a:xfrm>
                <a:off x="9475200" y="-2"/>
                <a:ext cx="1353600" cy="1353600"/>
              </a:xfrm>
              <a:prstGeom prst="rect">
                <a:avLst/>
              </a:prstGeom>
              <a:solidFill>
                <a:srgbClr val="00609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13" name="Rectangle 12"/>
              <p:cNvSpPr/>
              <p:nvPr/>
            </p:nvSpPr>
            <p:spPr>
              <a:xfrm>
                <a:off x="10828800" y="-3"/>
                <a:ext cx="1353600" cy="1353600"/>
              </a:xfrm>
              <a:prstGeom prst="rect">
                <a:avLst/>
              </a:prstGeom>
              <a:solidFill>
                <a:srgbClr val="B58C0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grpSp>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299084"/>
              <a:ext cx="2478029" cy="411481"/>
            </a:xfrm>
            <a:prstGeom prst="rect">
              <a:avLst/>
            </a:prstGeom>
          </p:spPr>
        </p:pic>
      </p:grpSp>
      <p:sp>
        <p:nvSpPr>
          <p:cNvPr id="17" name="Rectangle 16"/>
          <p:cNvSpPr/>
          <p:nvPr/>
        </p:nvSpPr>
        <p:spPr>
          <a:xfrm>
            <a:off x="0" y="1049045"/>
            <a:ext cx="7196447" cy="411797"/>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3" name="Subtitle 2"/>
          <p:cNvSpPr>
            <a:spLocks noGrp="1"/>
          </p:cNvSpPr>
          <p:nvPr>
            <p:ph type="subTitle" idx="1"/>
          </p:nvPr>
        </p:nvSpPr>
        <p:spPr>
          <a:xfrm>
            <a:off x="-114784" y="1067841"/>
            <a:ext cx="7426013" cy="389483"/>
          </a:xfrm>
        </p:spPr>
        <p:txBody>
          <a:bodyPr>
            <a:normAutofit fontScale="92500" lnSpcReduction="10000"/>
          </a:bodyPr>
          <a:lstStyle/>
          <a:p>
            <a:r>
              <a:rPr lang="en-AU" i="1" dirty="0" smtClean="0">
                <a:solidFill>
                  <a:schemeClr val="bg1"/>
                </a:solidFill>
                <a:latin typeface="SansaSoft Pro Normal" panose="02000603080000020004" pitchFamily="50" charset="0"/>
              </a:rPr>
              <a:t>GRASP - </a:t>
            </a:r>
            <a:r>
              <a:rPr lang="en-AU" dirty="0" smtClean="0">
                <a:solidFill>
                  <a:schemeClr val="bg1"/>
                </a:solidFill>
                <a:latin typeface="SansaSoft Pro Normal" panose="02000603080000020004" pitchFamily="50" charset="0"/>
              </a:rPr>
              <a:t>Graduate Research Advanced Skills Program</a:t>
            </a:r>
            <a:endParaRPr lang="en-AU" dirty="0">
              <a:solidFill>
                <a:schemeClr val="bg1"/>
              </a:solidFill>
              <a:latin typeface="SansaSoft Pro Normal" panose="02000603080000020004" pitchFamily="50" charset="0"/>
            </a:endParaRPr>
          </a:p>
        </p:txBody>
      </p:sp>
      <p:sp>
        <p:nvSpPr>
          <p:cNvPr id="2" name="TextBox 1"/>
          <p:cNvSpPr txBox="1"/>
          <p:nvPr/>
        </p:nvSpPr>
        <p:spPr>
          <a:xfrm>
            <a:off x="1743813" y="1647944"/>
            <a:ext cx="7970158" cy="2554545"/>
          </a:xfrm>
          <a:prstGeom prst="rect">
            <a:avLst/>
          </a:prstGeom>
          <a:noFill/>
        </p:spPr>
        <p:txBody>
          <a:bodyPr wrap="square" rtlCol="0">
            <a:spAutoFit/>
          </a:bodyPr>
          <a:lstStyle/>
          <a:p>
            <a:r>
              <a:rPr lang="en-AU" sz="3200" b="1" dirty="0" smtClean="0"/>
              <a:t>                  RESEARCH WRITING SERIES</a:t>
            </a:r>
          </a:p>
          <a:p>
            <a:endParaRPr lang="en-AU" sz="3200" b="1" dirty="0" smtClean="0"/>
          </a:p>
          <a:p>
            <a:r>
              <a:rPr lang="en-AU" sz="3200" b="1" i="1" dirty="0"/>
              <a:t>4</a:t>
            </a:r>
            <a:r>
              <a:rPr lang="en-AU" sz="3200" b="1" i="1" dirty="0" smtClean="0"/>
              <a:t>              Better paragraphs in research           </a:t>
            </a:r>
          </a:p>
          <a:p>
            <a:r>
              <a:rPr lang="en-AU" sz="3200" b="1" i="1" dirty="0"/>
              <a:t> </a:t>
            </a:r>
            <a:r>
              <a:rPr lang="en-AU" sz="3200" b="1" i="1" dirty="0" smtClean="0"/>
              <a:t>               writing</a:t>
            </a:r>
          </a:p>
          <a:p>
            <a:endParaRPr lang="en-AU" sz="3200" b="1" i="1" dirty="0"/>
          </a:p>
        </p:txBody>
      </p:sp>
      <p:sp>
        <p:nvSpPr>
          <p:cNvPr id="16" name="Rectangle 15"/>
          <p:cNvSpPr/>
          <p:nvPr/>
        </p:nvSpPr>
        <p:spPr>
          <a:xfrm>
            <a:off x="3151695" y="4318271"/>
            <a:ext cx="6096000" cy="1200329"/>
          </a:xfrm>
          <a:prstGeom prst="rect">
            <a:avLst/>
          </a:prstGeom>
        </p:spPr>
        <p:txBody>
          <a:bodyPr>
            <a:spAutoFit/>
          </a:bodyPr>
          <a:lstStyle/>
          <a:p>
            <a:r>
              <a:rPr lang="en-AU" dirty="0"/>
              <a:t>The paragraph is the basic building block of scholarly writing. This workshop covers the different types of paragraphs and how to ensure cohesion and coherence within and between paragraphs.</a:t>
            </a:r>
          </a:p>
        </p:txBody>
      </p:sp>
    </p:spTree>
    <p:extLst>
      <p:ext uri="{BB962C8B-B14F-4D97-AF65-F5344CB8AC3E}">
        <p14:creationId xmlns:p14="http://schemas.microsoft.com/office/powerpoint/2010/main" val="2079046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882160" y="831272"/>
            <a:ext cx="11309840" cy="7294305"/>
          </a:xfrm>
          <a:prstGeom prst="rect">
            <a:avLst/>
          </a:prstGeom>
          <a:noFill/>
        </p:spPr>
        <p:txBody>
          <a:bodyPr wrap="square" rtlCol="0">
            <a:spAutoFit/>
          </a:bodyPr>
          <a:lstStyle/>
          <a:p>
            <a:r>
              <a:rPr lang="en-AU" b="1" dirty="0" smtClean="0"/>
              <a:t>                                                                              </a:t>
            </a:r>
            <a:r>
              <a:rPr lang="en-AU" sz="2800" b="1" dirty="0" smtClean="0"/>
              <a:t>THE M.E.A.L.</a:t>
            </a:r>
            <a:endParaRPr lang="en-AU" sz="2800" b="1" dirty="0" smtClean="0">
              <a:solidFill>
                <a:srgbClr val="0070C0"/>
              </a:solidFill>
            </a:endParaRPr>
          </a:p>
          <a:p>
            <a:r>
              <a:rPr lang="en-AU" b="1" dirty="0" smtClean="0">
                <a:solidFill>
                  <a:srgbClr val="0070C0"/>
                </a:solidFill>
              </a:rPr>
              <a:t>                                                                         </a:t>
            </a:r>
            <a:endParaRPr lang="en-AU" i="1" dirty="0" smtClean="0"/>
          </a:p>
          <a:p>
            <a:r>
              <a:rPr lang="en-AU" dirty="0" smtClean="0"/>
              <a:t>                                                              TRANSITIONS </a:t>
            </a:r>
            <a:r>
              <a:rPr lang="en-AU" u="sng" dirty="0" smtClean="0"/>
              <a:t>WITHIN</a:t>
            </a:r>
            <a:r>
              <a:rPr lang="en-AU" dirty="0" smtClean="0"/>
              <a:t> PARAGRAPHS</a:t>
            </a:r>
          </a:p>
          <a:p>
            <a:endParaRPr lang="en-AU" b="1" i="1" dirty="0" smtClean="0"/>
          </a:p>
          <a:p>
            <a:endParaRPr lang="en-AU" b="1" i="1" dirty="0" smtClean="0"/>
          </a:p>
          <a:p>
            <a:endParaRPr lang="en-AU" b="1" i="1" dirty="0"/>
          </a:p>
          <a:p>
            <a:r>
              <a:rPr lang="en-AU" sz="2000" b="1" i="1" dirty="0" smtClean="0"/>
              <a:t>IMPLICIT   TRANSITIONS </a:t>
            </a:r>
          </a:p>
          <a:p>
            <a:endParaRPr lang="en-AU" sz="2000" b="1" i="1" dirty="0" smtClean="0"/>
          </a:p>
          <a:p>
            <a:endParaRPr lang="en-AU" sz="2000" b="1" i="1" dirty="0" smtClean="0"/>
          </a:p>
          <a:p>
            <a:r>
              <a:rPr lang="en-AU" sz="2000" b="1" i="1" dirty="0" smtClean="0"/>
              <a:t>EXPLICIT  TRANSITIONS</a:t>
            </a:r>
            <a:r>
              <a:rPr lang="en-AU" sz="2000" b="1" dirty="0" smtClean="0"/>
              <a:t> </a:t>
            </a:r>
          </a:p>
          <a:p>
            <a:endParaRPr lang="en-AU" b="1" i="1" dirty="0" smtClean="0"/>
          </a:p>
          <a:p>
            <a:endParaRPr lang="en-AU" b="1" i="1" dirty="0"/>
          </a:p>
          <a:p>
            <a:endParaRPr lang="en-AU" b="1" dirty="0" smtClean="0"/>
          </a:p>
          <a:p>
            <a:endParaRPr lang="en-AU" b="1" i="1" dirty="0"/>
          </a:p>
          <a:p>
            <a:endParaRPr lang="en-AU" b="1" i="1" dirty="0" smtClean="0"/>
          </a:p>
          <a:p>
            <a:endParaRPr lang="en-AU" b="1" i="1" dirty="0"/>
          </a:p>
          <a:p>
            <a:r>
              <a:rPr lang="en-AU" b="1" dirty="0" smtClean="0">
                <a:hlinkClick r:id="rId4"/>
              </a:rPr>
              <a:t>Overview - Paragraphs - Academic Guides at Walden University</a:t>
            </a:r>
            <a:endParaRPr lang="en-AU" b="1" dirty="0"/>
          </a:p>
          <a:p>
            <a:endParaRPr lang="en-AU" b="1" dirty="0" smtClean="0"/>
          </a:p>
          <a:p>
            <a:r>
              <a:rPr lang="en-AU" b="1" dirty="0" smtClean="0"/>
              <a:t>https</a:t>
            </a:r>
            <a:r>
              <a:rPr lang="en-AU" b="1" dirty="0"/>
              <a:t>://academicguides.waldenu.edu/writingcenter/paragraphs</a:t>
            </a:r>
            <a:endParaRPr lang="en-AU" b="1" dirty="0" smtClean="0"/>
          </a:p>
          <a:p>
            <a:endParaRPr lang="en-AU" b="1" i="1" dirty="0"/>
          </a:p>
          <a:p>
            <a:endParaRPr lang="en-AU" b="1" i="1" dirty="0" smtClean="0"/>
          </a:p>
          <a:p>
            <a:endParaRPr lang="en-AU" b="1" i="1" dirty="0"/>
          </a:p>
          <a:p>
            <a:r>
              <a:rPr lang="en-AU" b="1" dirty="0" smtClean="0">
                <a:solidFill>
                  <a:srgbClr val="0070C0"/>
                </a:solidFill>
              </a:rPr>
              <a:t>                             </a:t>
            </a:r>
            <a:endParaRPr lang="en-AU" i="1" dirty="0" smtClean="0">
              <a:solidFill>
                <a:srgbClr val="C00000"/>
              </a:solidFill>
            </a:endParaRPr>
          </a:p>
          <a:p>
            <a:endParaRPr lang="en-AU" i="1" dirty="0"/>
          </a:p>
          <a:p>
            <a:endParaRPr lang="en-AU" dirty="0" smtClean="0"/>
          </a:p>
        </p:txBody>
      </p:sp>
      <p:pic>
        <p:nvPicPr>
          <p:cNvPr id="6" name="Picture 5"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896100" y="2300678"/>
            <a:ext cx="3884080" cy="2335302"/>
          </a:xfrm>
          <a:prstGeom prst="rect">
            <a:avLst/>
          </a:prstGeom>
        </p:spPr>
      </p:pic>
    </p:spTree>
    <p:extLst>
      <p:ext uri="{BB962C8B-B14F-4D97-AF65-F5344CB8AC3E}">
        <p14:creationId xmlns:p14="http://schemas.microsoft.com/office/powerpoint/2010/main" val="2000195567"/>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700659" y="640080"/>
            <a:ext cx="11157966" cy="6924973"/>
          </a:xfrm>
          <a:prstGeom prst="rect">
            <a:avLst/>
          </a:prstGeom>
          <a:noFill/>
        </p:spPr>
        <p:txBody>
          <a:bodyPr wrap="square" rtlCol="0">
            <a:spAutoFit/>
          </a:bodyPr>
          <a:lstStyle/>
          <a:p>
            <a:r>
              <a:rPr lang="en-AU" b="1" dirty="0" smtClean="0"/>
              <a:t>                                                                              </a:t>
            </a:r>
            <a:r>
              <a:rPr lang="en-AU" sz="2800" b="1" dirty="0" smtClean="0"/>
              <a:t>THE M.E.A.L. </a:t>
            </a:r>
            <a:r>
              <a:rPr lang="en-AU" b="1" dirty="0" smtClean="0">
                <a:solidFill>
                  <a:srgbClr val="0070C0"/>
                </a:solidFill>
              </a:rPr>
              <a:t>               </a:t>
            </a:r>
            <a:endParaRPr lang="en-AU" i="1" dirty="0" smtClean="0"/>
          </a:p>
          <a:p>
            <a:r>
              <a:rPr lang="en-AU" dirty="0" smtClean="0"/>
              <a:t>                                                                    TRANSITIONS </a:t>
            </a:r>
            <a:r>
              <a:rPr lang="en-AU" u="sng" dirty="0" smtClean="0"/>
              <a:t>WITHIN</a:t>
            </a:r>
            <a:r>
              <a:rPr lang="en-AU" dirty="0" smtClean="0"/>
              <a:t> PARAGRAPHS</a:t>
            </a:r>
          </a:p>
          <a:p>
            <a:endParaRPr lang="en-AU" b="1" i="1" dirty="0" smtClean="0"/>
          </a:p>
          <a:p>
            <a:r>
              <a:rPr lang="en-AU" sz="2000" b="1" i="1" u="sng" dirty="0" smtClean="0"/>
              <a:t>IMPLICIT</a:t>
            </a:r>
            <a:r>
              <a:rPr lang="en-AU" sz="2000" b="1" i="1" dirty="0" smtClean="0"/>
              <a:t>   TRANSITIONS -  help connect ideas     </a:t>
            </a:r>
            <a:r>
              <a:rPr lang="en-AU" sz="2000" b="1" dirty="0" smtClean="0">
                <a:solidFill>
                  <a:srgbClr val="C00000"/>
                </a:solidFill>
              </a:rPr>
              <a:t>also, as well as, while</a:t>
            </a:r>
            <a:endParaRPr lang="en-AU" sz="2000" b="1" i="1" dirty="0" smtClean="0"/>
          </a:p>
          <a:p>
            <a:endParaRPr lang="en-AU" sz="2000" b="1" i="1" dirty="0" smtClean="0"/>
          </a:p>
          <a:p>
            <a:r>
              <a:rPr lang="en-AU" sz="2000" b="1" i="1" u="sng" dirty="0" smtClean="0"/>
              <a:t>EXPLICIT</a:t>
            </a:r>
            <a:r>
              <a:rPr lang="en-AU" sz="2000" b="1" i="1" dirty="0" smtClean="0"/>
              <a:t>  TRANSITIONS -  show relation between ideas (concession, causation) </a:t>
            </a:r>
            <a:r>
              <a:rPr lang="en-AU" sz="2000" b="1" dirty="0" smtClean="0">
                <a:solidFill>
                  <a:srgbClr val="0070C0"/>
                </a:solidFill>
              </a:rPr>
              <a:t> however, thus</a:t>
            </a:r>
            <a:endParaRPr lang="en-AU" sz="2000" b="1" i="1" dirty="0" smtClean="0"/>
          </a:p>
          <a:p>
            <a:endParaRPr lang="en-AU" sz="2000" b="1" i="1" dirty="0" smtClean="0"/>
          </a:p>
          <a:p>
            <a:r>
              <a:rPr lang="en-AU" dirty="0"/>
              <a:t>Researchers have studied and presented the relevant literature about </a:t>
            </a:r>
            <a:r>
              <a:rPr lang="en-AU" b="1" u="sng" dirty="0"/>
              <a:t>teacher professional development </a:t>
            </a:r>
            <a:r>
              <a:rPr lang="en-AU" dirty="0"/>
              <a:t>in many ways. </a:t>
            </a:r>
            <a:r>
              <a:rPr lang="en-AU" b="1" dirty="0">
                <a:solidFill>
                  <a:srgbClr val="0070C0"/>
                </a:solidFill>
              </a:rPr>
              <a:t>However</a:t>
            </a:r>
            <a:r>
              <a:rPr lang="en-AU" dirty="0"/>
              <a:t>, at the core of such </a:t>
            </a:r>
            <a:r>
              <a:rPr lang="en-AU" dirty="0" err="1"/>
              <a:t>endeavors</a:t>
            </a:r>
            <a:r>
              <a:rPr lang="en-AU" dirty="0"/>
              <a:t> is always the understanding that professional development is about teachers </a:t>
            </a:r>
            <a:r>
              <a:rPr lang="en-AU" b="1" u="sng" dirty="0"/>
              <a:t>learning, learning </a:t>
            </a:r>
            <a:r>
              <a:rPr lang="en-AU" dirty="0"/>
              <a:t>how to learn, and using their knowledge for the benefit of their students. All of this occurs in particular educational policy environments or school cultures, some of which are more appropriate and conducive to </a:t>
            </a:r>
            <a:r>
              <a:rPr lang="en-AU" b="1" u="sng" dirty="0"/>
              <a:t>learning</a:t>
            </a:r>
            <a:r>
              <a:rPr lang="en-AU" dirty="0"/>
              <a:t> than others. The instruments used to trigger development </a:t>
            </a:r>
            <a:r>
              <a:rPr lang="en-AU" b="1" i="1" dirty="0">
                <a:solidFill>
                  <a:srgbClr val="C00000"/>
                </a:solidFill>
              </a:rPr>
              <a:t>also</a:t>
            </a:r>
            <a:r>
              <a:rPr lang="en-AU" dirty="0"/>
              <a:t> depend on the objectives and needs of teachers </a:t>
            </a:r>
            <a:r>
              <a:rPr lang="en-AU" b="1" i="1" dirty="0">
                <a:solidFill>
                  <a:srgbClr val="C00000"/>
                </a:solidFill>
              </a:rPr>
              <a:t>as well as </a:t>
            </a:r>
            <a:r>
              <a:rPr lang="en-AU" dirty="0"/>
              <a:t>those of their students</a:t>
            </a:r>
            <a:r>
              <a:rPr lang="en-AU" b="1" u="sng" dirty="0"/>
              <a:t>;</a:t>
            </a:r>
            <a:r>
              <a:rPr lang="en-AU" dirty="0"/>
              <a:t> </a:t>
            </a:r>
            <a:r>
              <a:rPr lang="en-AU" b="1" dirty="0">
                <a:solidFill>
                  <a:srgbClr val="0070C0"/>
                </a:solidFill>
              </a:rPr>
              <a:t>thus</a:t>
            </a:r>
            <a:r>
              <a:rPr lang="en-AU" dirty="0"/>
              <a:t>, formal structures such as courses and workshops may serve some purposes, </a:t>
            </a:r>
            <a:r>
              <a:rPr lang="en-AU" b="1" i="1" dirty="0">
                <a:solidFill>
                  <a:srgbClr val="C00000"/>
                </a:solidFill>
              </a:rPr>
              <a:t>while</a:t>
            </a:r>
            <a:r>
              <a:rPr lang="en-AU" i="1" dirty="0"/>
              <a:t> </a:t>
            </a:r>
            <a:r>
              <a:rPr lang="en-AU" dirty="0"/>
              <a:t>involvement in the production of curricula, the discussion of assessment data, or the sharing of strategies may serve other purposes. Not every form of </a:t>
            </a:r>
            <a:r>
              <a:rPr lang="en-AU" b="1" u="sng" dirty="0"/>
              <a:t>professional development</a:t>
            </a:r>
            <a:r>
              <a:rPr lang="en-AU" dirty="0"/>
              <a:t>, even those with the greatest evidence of positive impact, is relevant to all teachers. There is </a:t>
            </a:r>
            <a:r>
              <a:rPr lang="en-AU" b="1" dirty="0">
                <a:solidFill>
                  <a:srgbClr val="0070C0"/>
                </a:solidFill>
              </a:rPr>
              <a:t>thus</a:t>
            </a:r>
            <a:r>
              <a:rPr lang="en-AU" b="1" dirty="0"/>
              <a:t> </a:t>
            </a:r>
            <a:r>
              <a:rPr lang="en-AU" dirty="0"/>
              <a:t>a constant need to study, experiment, discuss, and reflect in dealing with </a:t>
            </a:r>
            <a:r>
              <a:rPr lang="en-AU" b="1" u="sng" dirty="0"/>
              <a:t>teacher professional </a:t>
            </a:r>
            <a:r>
              <a:rPr lang="en-AU" b="1" u="sng" dirty="0" smtClean="0"/>
              <a:t>development.</a:t>
            </a:r>
            <a:endParaRPr lang="en-AU" b="1" i="1" u="sng" dirty="0" smtClean="0"/>
          </a:p>
          <a:p>
            <a:endParaRPr lang="en-AU" b="1" i="1" dirty="0" smtClean="0"/>
          </a:p>
          <a:p>
            <a:r>
              <a:rPr lang="en-AU" sz="1200" b="1" dirty="0" smtClean="0">
                <a:hlinkClick r:id="rId4"/>
              </a:rPr>
              <a:t>Academic Paragraphs: Types of Transitions Part 2: Transitions Within Paragraphs - Video Transcripts - Academic Guides at Walden University</a:t>
            </a:r>
            <a:endParaRPr lang="en-AU" sz="1200" b="1" dirty="0"/>
          </a:p>
          <a:p>
            <a:endParaRPr lang="en-AU" sz="1200" dirty="0" smtClean="0"/>
          </a:p>
          <a:p>
            <a:r>
              <a:rPr lang="en-AU" sz="1200" dirty="0" smtClean="0"/>
              <a:t>https</a:t>
            </a:r>
            <a:r>
              <a:rPr lang="en-AU" sz="1200" dirty="0"/>
              <a:t>://academicguides.waldenu.edu/c.php?g=465757&amp;p=5398073</a:t>
            </a:r>
            <a:endParaRPr lang="en-AU" sz="1200" dirty="0" smtClean="0"/>
          </a:p>
          <a:p>
            <a:endParaRPr lang="en-AU" sz="1200" dirty="0"/>
          </a:p>
          <a:p>
            <a:r>
              <a:rPr lang="en-AU" b="1" dirty="0" smtClean="0">
                <a:solidFill>
                  <a:srgbClr val="0070C0"/>
                </a:solidFill>
              </a:rPr>
              <a:t>                             </a:t>
            </a:r>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3509937673"/>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882160" y="831272"/>
            <a:ext cx="11309840" cy="6894195"/>
          </a:xfrm>
          <a:prstGeom prst="rect">
            <a:avLst/>
          </a:prstGeom>
          <a:noFill/>
        </p:spPr>
        <p:txBody>
          <a:bodyPr wrap="square" rtlCol="0">
            <a:spAutoFit/>
          </a:bodyPr>
          <a:lstStyle/>
          <a:p>
            <a:r>
              <a:rPr lang="en-AU" b="1" dirty="0" smtClean="0"/>
              <a:t>                                                                     </a:t>
            </a:r>
            <a:r>
              <a:rPr lang="en-AU" sz="2800" b="1" dirty="0" smtClean="0"/>
              <a:t>THE M.E.A.L.</a:t>
            </a:r>
            <a:endParaRPr lang="en-AU" sz="2800" b="1" dirty="0" smtClean="0">
              <a:solidFill>
                <a:srgbClr val="0070C0"/>
              </a:solidFill>
            </a:endParaRPr>
          </a:p>
          <a:p>
            <a:r>
              <a:rPr lang="en-AU" b="1" dirty="0" smtClean="0">
                <a:solidFill>
                  <a:srgbClr val="0070C0"/>
                </a:solidFill>
              </a:rPr>
              <a:t>                                                                         </a:t>
            </a:r>
            <a:endParaRPr lang="en-AU" i="1" dirty="0" smtClean="0"/>
          </a:p>
          <a:p>
            <a:r>
              <a:rPr lang="en-AU" dirty="0" smtClean="0"/>
              <a:t>                                                        TRANSITIONS </a:t>
            </a:r>
            <a:r>
              <a:rPr lang="en-AU" u="sng" dirty="0" smtClean="0"/>
              <a:t>BETWEEN</a:t>
            </a:r>
            <a:r>
              <a:rPr lang="en-AU" dirty="0" smtClean="0"/>
              <a:t> PARAGRAPHS</a:t>
            </a:r>
          </a:p>
          <a:p>
            <a:endParaRPr lang="en-AU" b="1" i="1" dirty="0" smtClean="0"/>
          </a:p>
          <a:p>
            <a:endParaRPr lang="en-AU" b="1" i="1" dirty="0" smtClean="0"/>
          </a:p>
          <a:p>
            <a:r>
              <a:rPr lang="en-AU" b="1" i="1" dirty="0" smtClean="0"/>
              <a:t>IMPLICIT   TRANSITIONS </a:t>
            </a:r>
          </a:p>
          <a:p>
            <a:endParaRPr lang="en-AU" b="1" i="1" dirty="0"/>
          </a:p>
          <a:p>
            <a:endParaRPr lang="en-AU" b="1" i="1" dirty="0" smtClean="0"/>
          </a:p>
          <a:p>
            <a:endParaRPr lang="en-AU" b="1" i="1" dirty="0"/>
          </a:p>
          <a:p>
            <a:r>
              <a:rPr lang="en-AU" b="1" i="1" dirty="0" smtClean="0"/>
              <a:t>EXPLICIT  TRANSITIONS</a:t>
            </a:r>
            <a:r>
              <a:rPr lang="en-AU" b="1" dirty="0" smtClean="0"/>
              <a:t> </a:t>
            </a:r>
          </a:p>
          <a:p>
            <a:endParaRPr lang="en-AU" b="1" i="1" dirty="0" smtClean="0"/>
          </a:p>
          <a:p>
            <a:endParaRPr lang="en-AU" b="1" i="1" dirty="0"/>
          </a:p>
          <a:p>
            <a:r>
              <a:rPr lang="en-AU" b="1" dirty="0" smtClean="0">
                <a:solidFill>
                  <a:srgbClr val="C00000"/>
                </a:solidFill>
              </a:rPr>
              <a:t>WATCH THIS VIDEO YOURSELF FOR EXAMPLES</a:t>
            </a:r>
          </a:p>
          <a:p>
            <a:endParaRPr lang="en-AU" b="1" i="1" dirty="0"/>
          </a:p>
          <a:p>
            <a:endParaRPr lang="en-AU" b="1" i="1" dirty="0" smtClean="0"/>
          </a:p>
          <a:p>
            <a:r>
              <a:rPr lang="en-AU" b="1" u="sng" dirty="0" smtClean="0">
                <a:hlinkClick r:id="rId4"/>
              </a:rPr>
              <a:t>Overview - Paragraphs - Academic Guides at Walden University</a:t>
            </a:r>
            <a:endParaRPr lang="en-AU" b="1" u="sng" dirty="0" smtClean="0"/>
          </a:p>
          <a:p>
            <a:endParaRPr lang="en-AU" b="1" i="1" dirty="0"/>
          </a:p>
          <a:p>
            <a:r>
              <a:rPr lang="en-AU" b="1" dirty="0"/>
              <a:t>https://academicguides.waldenu.edu/writingcenter/paragraphs</a:t>
            </a:r>
            <a:endParaRPr lang="en-AU" b="1" dirty="0" smtClean="0"/>
          </a:p>
          <a:p>
            <a:endParaRPr lang="en-AU" b="1" i="1" dirty="0"/>
          </a:p>
          <a:p>
            <a:endParaRPr lang="en-AU" b="1" i="1" dirty="0" smtClean="0"/>
          </a:p>
          <a:p>
            <a:endParaRPr lang="en-AU" b="1" i="1" dirty="0"/>
          </a:p>
          <a:p>
            <a:r>
              <a:rPr lang="en-AU" b="1" dirty="0" smtClean="0">
                <a:solidFill>
                  <a:srgbClr val="0070C0"/>
                </a:solidFill>
              </a:rPr>
              <a:t>                             </a:t>
            </a:r>
            <a:endParaRPr lang="en-AU" i="1" dirty="0" smtClean="0">
              <a:solidFill>
                <a:srgbClr val="C00000"/>
              </a:solidFill>
            </a:endParaRPr>
          </a:p>
          <a:p>
            <a:endParaRPr lang="en-AU" i="1" dirty="0"/>
          </a:p>
          <a:p>
            <a:endParaRPr lang="en-AU" dirty="0" smtClean="0"/>
          </a:p>
        </p:txBody>
      </p:sp>
      <p:pic>
        <p:nvPicPr>
          <p:cNvPr id="6" name="Picture 5" descr="Screen Clipping"/>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780576" y="2545236"/>
            <a:ext cx="3154518" cy="1903793"/>
          </a:xfrm>
          <a:prstGeom prst="rect">
            <a:avLst/>
          </a:prstGeom>
        </p:spPr>
      </p:pic>
    </p:spTree>
    <p:extLst>
      <p:ext uri="{BB962C8B-B14F-4D97-AF65-F5344CB8AC3E}">
        <p14:creationId xmlns:p14="http://schemas.microsoft.com/office/powerpoint/2010/main" val="2820341691"/>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882160" y="831272"/>
            <a:ext cx="11309840" cy="6617196"/>
          </a:xfrm>
          <a:prstGeom prst="rect">
            <a:avLst/>
          </a:prstGeom>
          <a:noFill/>
        </p:spPr>
        <p:txBody>
          <a:bodyPr wrap="square" rtlCol="0">
            <a:spAutoFit/>
          </a:bodyPr>
          <a:lstStyle/>
          <a:p>
            <a:r>
              <a:rPr lang="en-AU" b="1" dirty="0" smtClean="0"/>
              <a:t>                                                                              </a:t>
            </a:r>
            <a:r>
              <a:rPr lang="en-AU" sz="2800" b="1" dirty="0" smtClean="0"/>
              <a:t>THE M.E.A.L.</a:t>
            </a:r>
            <a:endParaRPr lang="en-AU" sz="2800" b="1" dirty="0" smtClean="0">
              <a:solidFill>
                <a:srgbClr val="0070C0"/>
              </a:solidFill>
            </a:endParaRPr>
          </a:p>
          <a:p>
            <a:r>
              <a:rPr lang="en-AU" b="1" dirty="0" smtClean="0">
                <a:solidFill>
                  <a:srgbClr val="0070C0"/>
                </a:solidFill>
              </a:rPr>
              <a:t>                                                                         </a:t>
            </a:r>
            <a:endParaRPr lang="en-AU" i="1" dirty="0" smtClean="0"/>
          </a:p>
          <a:p>
            <a:r>
              <a:rPr lang="en-AU" dirty="0" smtClean="0"/>
              <a:t>                                                                          TRANSITIONAL PHRASES</a:t>
            </a:r>
          </a:p>
          <a:p>
            <a:endParaRPr lang="en-AU" b="1" i="1" dirty="0" smtClean="0"/>
          </a:p>
          <a:p>
            <a:endParaRPr lang="en-AU" b="1" dirty="0" smtClean="0"/>
          </a:p>
          <a:p>
            <a:r>
              <a:rPr lang="en-AU" b="1" dirty="0"/>
              <a:t>Time: </a:t>
            </a:r>
            <a:r>
              <a:rPr lang="en-AU" dirty="0">
                <a:solidFill>
                  <a:srgbClr val="0070C0"/>
                </a:solidFill>
              </a:rPr>
              <a:t>then, next, after, while, since</a:t>
            </a:r>
          </a:p>
          <a:p>
            <a:endParaRPr lang="en-AU" b="1" dirty="0" smtClean="0"/>
          </a:p>
          <a:p>
            <a:r>
              <a:rPr lang="en-AU" b="1" dirty="0" smtClean="0"/>
              <a:t>Cause-effect</a:t>
            </a:r>
            <a:r>
              <a:rPr lang="en-AU" b="1" dirty="0"/>
              <a:t>: </a:t>
            </a:r>
            <a:r>
              <a:rPr lang="en-AU" dirty="0" smtClean="0">
                <a:solidFill>
                  <a:srgbClr val="0070C0"/>
                </a:solidFill>
              </a:rPr>
              <a:t>therefore, </a:t>
            </a:r>
            <a:r>
              <a:rPr lang="en-AU" dirty="0">
                <a:solidFill>
                  <a:srgbClr val="0070C0"/>
                </a:solidFill>
              </a:rPr>
              <a:t>consequently, as a result</a:t>
            </a:r>
          </a:p>
          <a:p>
            <a:endParaRPr lang="en-AU" b="1" dirty="0" smtClean="0">
              <a:solidFill>
                <a:srgbClr val="0070C0"/>
              </a:solidFill>
            </a:endParaRPr>
          </a:p>
          <a:p>
            <a:r>
              <a:rPr lang="en-AU" b="1" dirty="0" smtClean="0"/>
              <a:t>Addition</a:t>
            </a:r>
            <a:r>
              <a:rPr lang="en-AU" b="1" dirty="0"/>
              <a:t>: </a:t>
            </a:r>
            <a:r>
              <a:rPr lang="en-AU" dirty="0">
                <a:solidFill>
                  <a:srgbClr val="0070C0"/>
                </a:solidFill>
              </a:rPr>
              <a:t>in addition, moreover, furthermore, similarly</a:t>
            </a:r>
          </a:p>
          <a:p>
            <a:endParaRPr lang="en-AU" b="1" dirty="0" smtClean="0"/>
          </a:p>
          <a:p>
            <a:r>
              <a:rPr lang="en-AU" b="1" dirty="0" smtClean="0"/>
              <a:t>Contrast</a:t>
            </a:r>
            <a:r>
              <a:rPr lang="en-AU" b="1" dirty="0"/>
              <a:t>: </a:t>
            </a:r>
            <a:r>
              <a:rPr lang="en-AU" dirty="0">
                <a:solidFill>
                  <a:srgbClr val="0070C0"/>
                </a:solidFill>
              </a:rPr>
              <a:t>but, conversely, nevertheless, however</a:t>
            </a:r>
          </a:p>
          <a:p>
            <a:endParaRPr lang="en-AU" b="1" i="1" dirty="0" smtClean="0"/>
          </a:p>
          <a:p>
            <a:endParaRPr lang="en-AU" b="1" i="1" dirty="0"/>
          </a:p>
          <a:p>
            <a:r>
              <a:rPr lang="en-AU" b="1" dirty="0" smtClean="0">
                <a:hlinkClick r:id="rId4"/>
              </a:rPr>
              <a:t>Overview - Paragraphs - Academic Guides at Walden University</a:t>
            </a:r>
            <a:endParaRPr lang="en-AU" b="1" dirty="0"/>
          </a:p>
          <a:p>
            <a:endParaRPr lang="en-AU" b="1" dirty="0" smtClean="0"/>
          </a:p>
          <a:p>
            <a:r>
              <a:rPr lang="en-AU" b="1" dirty="0" smtClean="0"/>
              <a:t>https</a:t>
            </a:r>
            <a:r>
              <a:rPr lang="en-AU" b="1" dirty="0"/>
              <a:t>://academicguides.waldenu.edu/writingcenter/paragraphs</a:t>
            </a:r>
            <a:endParaRPr lang="en-AU" b="1" dirty="0" smtClean="0"/>
          </a:p>
          <a:p>
            <a:endParaRPr lang="en-AU" b="1" i="1" dirty="0"/>
          </a:p>
          <a:p>
            <a:endParaRPr lang="en-AU" b="1" i="1" dirty="0" smtClean="0"/>
          </a:p>
          <a:p>
            <a:endParaRPr lang="en-AU" b="1" i="1" dirty="0"/>
          </a:p>
          <a:p>
            <a:r>
              <a:rPr lang="en-AU" b="1" dirty="0" smtClean="0">
                <a:solidFill>
                  <a:srgbClr val="0070C0"/>
                </a:solidFill>
              </a:rPr>
              <a:t>                             </a:t>
            </a:r>
            <a:endParaRPr lang="en-AU" i="1" dirty="0" smtClean="0">
              <a:solidFill>
                <a:srgbClr val="C00000"/>
              </a:solidFill>
            </a:endParaRPr>
          </a:p>
          <a:p>
            <a:endParaRPr lang="en-AU" i="1" dirty="0"/>
          </a:p>
          <a:p>
            <a:endParaRPr lang="en-AU" dirty="0" smtClean="0"/>
          </a:p>
        </p:txBody>
      </p:sp>
      <p:pic>
        <p:nvPicPr>
          <p:cNvPr id="5" name="Picture 4" descr="Screen Clipping"/>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25397" y="2159334"/>
            <a:ext cx="4326652" cy="2618763"/>
          </a:xfrm>
          <a:prstGeom prst="rect">
            <a:avLst/>
          </a:prstGeom>
        </p:spPr>
      </p:pic>
    </p:spTree>
    <p:extLst>
      <p:ext uri="{BB962C8B-B14F-4D97-AF65-F5344CB8AC3E}">
        <p14:creationId xmlns:p14="http://schemas.microsoft.com/office/powerpoint/2010/main" val="226735437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369549" y="963246"/>
            <a:ext cx="11309840" cy="9325630"/>
          </a:xfrm>
          <a:prstGeom prst="rect">
            <a:avLst/>
          </a:prstGeom>
          <a:noFill/>
        </p:spPr>
        <p:txBody>
          <a:bodyPr wrap="square" rtlCol="0">
            <a:spAutoFit/>
          </a:bodyPr>
          <a:lstStyle/>
          <a:p>
            <a:r>
              <a:rPr lang="en-AU" b="1" dirty="0" smtClean="0"/>
              <a:t>                                           </a:t>
            </a:r>
            <a:r>
              <a:rPr lang="en-AU" sz="2800" b="1" dirty="0" smtClean="0"/>
              <a:t>INDUCTIVE AND DEDUCTIVE PARAGRAPHS</a:t>
            </a:r>
            <a:endParaRPr lang="en-AU" sz="2800" b="1" dirty="0" smtClean="0">
              <a:solidFill>
                <a:srgbClr val="0070C0"/>
              </a:solidFill>
            </a:endParaRPr>
          </a:p>
          <a:p>
            <a:r>
              <a:rPr lang="en-AU" b="1" dirty="0" smtClean="0">
                <a:solidFill>
                  <a:srgbClr val="0070C0"/>
                </a:solidFill>
              </a:rPr>
              <a:t>                                                                         </a:t>
            </a:r>
            <a:endParaRPr lang="en-AU" i="1" dirty="0" smtClean="0"/>
          </a:p>
          <a:p>
            <a:pPr marL="285750" indent="-285750">
              <a:buFont typeface="Arial" panose="020B0604020202020204" pitchFamily="34" charset="0"/>
              <a:buChar char="•"/>
            </a:pPr>
            <a:r>
              <a:rPr lang="en-AU" i="1" dirty="0" smtClean="0"/>
              <a:t>A lot of your scholarly writing is directly (or indirectly) argumentative – or certainly forms part of a broader argument in your thesis or paper.</a:t>
            </a:r>
            <a:endParaRPr lang="en-AU" b="1" i="1" dirty="0"/>
          </a:p>
          <a:p>
            <a:pPr marL="285750" indent="-285750">
              <a:buFont typeface="Arial" panose="020B0604020202020204" pitchFamily="34" charset="0"/>
              <a:buChar char="•"/>
            </a:pPr>
            <a:r>
              <a:rPr lang="en-AU" i="1" dirty="0" smtClean="0"/>
              <a:t>Two typical ways of developing and expressing your argument are through the</a:t>
            </a:r>
          </a:p>
          <a:p>
            <a:endParaRPr lang="en-AU" b="1" i="1" dirty="0" smtClean="0"/>
          </a:p>
          <a:p>
            <a:r>
              <a:rPr lang="en-AU" sz="3200" b="1" dirty="0" smtClean="0"/>
              <a:t>INDUCTIVE   PARAGRAPH </a:t>
            </a:r>
          </a:p>
          <a:p>
            <a:endParaRPr lang="en-AU" sz="2000" dirty="0"/>
          </a:p>
          <a:p>
            <a:r>
              <a:rPr lang="en-AU" sz="2000" dirty="0" smtClean="0">
                <a:solidFill>
                  <a:srgbClr val="0070C0"/>
                </a:solidFill>
              </a:rPr>
              <a:t>Begins with specific data, evidence</a:t>
            </a:r>
            <a:r>
              <a:rPr lang="en-AU" sz="2000" dirty="0">
                <a:solidFill>
                  <a:srgbClr val="0070C0"/>
                </a:solidFill>
              </a:rPr>
              <a:t> </a:t>
            </a:r>
            <a:r>
              <a:rPr lang="en-AU" sz="2000" dirty="0" smtClean="0">
                <a:solidFill>
                  <a:srgbClr val="0070C0"/>
                </a:solidFill>
              </a:rPr>
              <a:t>or observations  which will support the conclusion/claim at the end of the paragraph.</a:t>
            </a:r>
          </a:p>
          <a:p>
            <a:endParaRPr lang="en-AU" b="1" i="1" dirty="0"/>
          </a:p>
          <a:p>
            <a:endParaRPr lang="en-AU" sz="3200" b="1" dirty="0" smtClean="0"/>
          </a:p>
          <a:p>
            <a:r>
              <a:rPr lang="en-AU" sz="3200" b="1" dirty="0" smtClean="0"/>
              <a:t>DEDUCTIVE   </a:t>
            </a:r>
            <a:r>
              <a:rPr lang="en-AU" sz="3200" b="1" dirty="0"/>
              <a:t>PARAGRAPH </a:t>
            </a:r>
          </a:p>
          <a:p>
            <a:endParaRPr lang="en-AU" sz="2000" b="1" dirty="0" smtClean="0">
              <a:solidFill>
                <a:srgbClr val="0070C0"/>
              </a:solidFill>
            </a:endParaRPr>
          </a:p>
          <a:p>
            <a:r>
              <a:rPr lang="en-AU" sz="2000" dirty="0" smtClean="0">
                <a:solidFill>
                  <a:srgbClr val="0070C0"/>
                </a:solidFill>
              </a:rPr>
              <a:t>Begins with the central claim, which is then elaborated and supported in the remainder </a:t>
            </a:r>
          </a:p>
          <a:p>
            <a:r>
              <a:rPr lang="en-AU" sz="2000" dirty="0" smtClean="0">
                <a:solidFill>
                  <a:srgbClr val="0070C0"/>
                </a:solidFill>
              </a:rPr>
              <a:t>of the paragraph.</a:t>
            </a:r>
          </a:p>
          <a:p>
            <a:endParaRPr lang="en-AU" sz="3200" b="1" i="1" dirty="0" smtClean="0"/>
          </a:p>
          <a:p>
            <a:endParaRPr lang="en-AU" i="1" dirty="0" smtClean="0">
              <a:solidFill>
                <a:srgbClr val="C00000"/>
              </a:solidFill>
            </a:endParaRPr>
          </a:p>
          <a:p>
            <a:endParaRPr lang="en-AU" i="1" dirty="0"/>
          </a:p>
          <a:p>
            <a:endParaRPr lang="en-AU" dirty="0" smtClean="0"/>
          </a:p>
          <a:p>
            <a:endParaRPr lang="en-AU" dirty="0"/>
          </a:p>
          <a:p>
            <a:endParaRPr lang="en-AU" dirty="0" smtClean="0"/>
          </a:p>
          <a:p>
            <a:endParaRPr lang="en-AU" dirty="0"/>
          </a:p>
          <a:p>
            <a:endParaRPr lang="en-AU" dirty="0" smtClean="0"/>
          </a:p>
          <a:p>
            <a:endParaRPr lang="en-AU" dirty="0"/>
          </a:p>
          <a:p>
            <a:endParaRPr lang="en-AU" dirty="0" smtClean="0"/>
          </a:p>
          <a:p>
            <a:endParaRPr lang="en-AU" dirty="0"/>
          </a:p>
          <a:p>
            <a:endParaRPr lang="en-AU" dirty="0" smtClean="0"/>
          </a:p>
          <a:p>
            <a:r>
              <a:rPr lang="en-AU" dirty="0" smtClean="0"/>
              <a:t>See: </a:t>
            </a:r>
            <a:r>
              <a:rPr lang="en-AU" dirty="0" err="1" smtClean="0"/>
              <a:t>Lingnam</a:t>
            </a:r>
            <a:r>
              <a:rPr lang="en-AU" dirty="0" smtClean="0"/>
              <a:t> University</a:t>
            </a:r>
          </a:p>
        </p:txBody>
      </p:sp>
    </p:spTree>
    <p:extLst>
      <p:ext uri="{BB962C8B-B14F-4D97-AF65-F5344CB8AC3E}">
        <p14:creationId xmlns:p14="http://schemas.microsoft.com/office/powerpoint/2010/main" val="1524304062"/>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369549" y="963246"/>
            <a:ext cx="11309840" cy="7786747"/>
          </a:xfrm>
          <a:prstGeom prst="rect">
            <a:avLst/>
          </a:prstGeom>
          <a:noFill/>
        </p:spPr>
        <p:txBody>
          <a:bodyPr wrap="square" rtlCol="0">
            <a:spAutoFit/>
          </a:bodyPr>
          <a:lstStyle/>
          <a:p>
            <a:r>
              <a:rPr lang="en-AU" b="1" dirty="0" smtClean="0">
                <a:solidFill>
                  <a:srgbClr val="0070C0"/>
                </a:solidFill>
              </a:rPr>
              <a:t>                                                                         </a:t>
            </a:r>
            <a:endParaRPr lang="en-AU" b="1" i="1" dirty="0" smtClean="0"/>
          </a:p>
          <a:p>
            <a:r>
              <a:rPr lang="en-AU" sz="3200" b="1" dirty="0" smtClean="0"/>
              <a:t>                                 INDUCTIVE   PARAGRAPH </a:t>
            </a:r>
          </a:p>
          <a:p>
            <a:endParaRPr lang="en-AU" sz="2000" dirty="0"/>
          </a:p>
          <a:p>
            <a:r>
              <a:rPr lang="en-AU" sz="2000" dirty="0" smtClean="0">
                <a:solidFill>
                  <a:srgbClr val="0070C0"/>
                </a:solidFill>
              </a:rPr>
              <a:t>                                                                              </a:t>
            </a:r>
            <a:r>
              <a:rPr lang="en-AU" sz="2000" dirty="0" smtClean="0">
                <a:solidFill>
                  <a:srgbClr val="C00000"/>
                </a:solidFill>
              </a:rPr>
              <a:t>An Example</a:t>
            </a:r>
          </a:p>
          <a:p>
            <a:endParaRPr lang="en-AU" b="1" i="1" dirty="0" smtClean="0"/>
          </a:p>
          <a:p>
            <a:pPr algn="just"/>
            <a:r>
              <a:rPr lang="en-AU" sz="2400" b="1" dirty="0" smtClean="0"/>
              <a:t>Oceans </a:t>
            </a:r>
            <a:r>
              <a:rPr lang="en-AU" sz="2400" b="1" dirty="0"/>
              <a:t>have ingredients which can benefit human health. Several important medical treatments are based on chemicals discovered in marine animals. On the other hand, increasingly common phenomena such as harmful algal blooms have demonstrated their negative impact on human health. The health of marine ecosystems is affected by human activities such as pollution, global warming, and over fishing. But at the same time, human health depends on thriving ocean ecosystems. </a:t>
            </a:r>
            <a:r>
              <a:rPr lang="en-AU" sz="2400" b="1" dirty="0">
                <a:solidFill>
                  <a:srgbClr val="0070C0"/>
                </a:solidFill>
              </a:rPr>
              <a:t>We need a better understanding of the many ways marine organisms affect human health, both positively by providing drugs and bio-products, and negatively by causing human ailments. </a:t>
            </a:r>
            <a:endParaRPr lang="en-AU" sz="2400" b="1" i="1" dirty="0">
              <a:solidFill>
                <a:srgbClr val="0070C0"/>
              </a:solidFill>
            </a:endParaRPr>
          </a:p>
          <a:p>
            <a:endParaRPr lang="en-AU" sz="1400" i="1" dirty="0" smtClean="0"/>
          </a:p>
          <a:p>
            <a:r>
              <a:rPr lang="en-AU" sz="1400" i="1" dirty="0" smtClean="0"/>
              <a:t>Paragraph </a:t>
            </a:r>
            <a:r>
              <a:rPr lang="en-AU" sz="1400" i="1" dirty="0"/>
              <a:t>Development</a:t>
            </a:r>
            <a:r>
              <a:rPr lang="en-AU" sz="1400" dirty="0"/>
              <a:t>. 2018.  </a:t>
            </a:r>
            <a:r>
              <a:rPr lang="en-AU" sz="1400" dirty="0" err="1"/>
              <a:t>Lingnan</a:t>
            </a:r>
            <a:r>
              <a:rPr lang="en-AU" sz="1400" dirty="0"/>
              <a:t> University. </a:t>
            </a:r>
            <a:r>
              <a:rPr lang="en-AU" sz="1400" dirty="0">
                <a:hlinkClick r:id="rId4"/>
              </a:rPr>
              <a:t>https://www.ln.edu.hk/eng/rhetoric/Paragraph%20Development/Paragraph07.html</a:t>
            </a:r>
            <a:r>
              <a:rPr lang="en-AU" sz="2400" dirty="0"/>
              <a:t>.</a:t>
            </a:r>
            <a:endParaRPr lang="en-AU" sz="2400" b="1" dirty="0" smtClean="0"/>
          </a:p>
          <a:p>
            <a:endParaRPr lang="en-AU" dirty="0"/>
          </a:p>
          <a:p>
            <a:endParaRPr lang="en-AU" dirty="0" smtClean="0"/>
          </a:p>
          <a:p>
            <a:endParaRPr lang="en-AU" dirty="0"/>
          </a:p>
          <a:p>
            <a:endParaRPr lang="en-AU" dirty="0" smtClean="0"/>
          </a:p>
          <a:p>
            <a:endParaRPr lang="en-AU" dirty="0"/>
          </a:p>
          <a:p>
            <a:endParaRPr lang="en-AU" dirty="0" smtClean="0"/>
          </a:p>
          <a:p>
            <a:endParaRPr lang="en-AU" dirty="0"/>
          </a:p>
          <a:p>
            <a:endParaRPr lang="en-AU" dirty="0" smtClean="0"/>
          </a:p>
          <a:p>
            <a:r>
              <a:rPr lang="en-AU" dirty="0" smtClean="0"/>
              <a:t>See: </a:t>
            </a:r>
            <a:r>
              <a:rPr lang="en-AU" dirty="0" err="1" smtClean="0"/>
              <a:t>Lingnam</a:t>
            </a:r>
            <a:r>
              <a:rPr lang="en-AU" dirty="0" smtClean="0"/>
              <a:t> University</a:t>
            </a:r>
          </a:p>
        </p:txBody>
      </p:sp>
    </p:spTree>
    <p:extLst>
      <p:ext uri="{BB962C8B-B14F-4D97-AF65-F5344CB8AC3E}">
        <p14:creationId xmlns:p14="http://schemas.microsoft.com/office/powerpoint/2010/main" val="305737928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369549" y="963246"/>
            <a:ext cx="11309840" cy="5693866"/>
          </a:xfrm>
          <a:prstGeom prst="rect">
            <a:avLst/>
          </a:prstGeom>
          <a:noFill/>
        </p:spPr>
        <p:txBody>
          <a:bodyPr wrap="square" rtlCol="0">
            <a:spAutoFit/>
          </a:bodyPr>
          <a:lstStyle/>
          <a:p>
            <a:r>
              <a:rPr lang="en-AU" b="1" dirty="0" smtClean="0">
                <a:solidFill>
                  <a:srgbClr val="0070C0"/>
                </a:solidFill>
              </a:rPr>
              <a:t>                                                                         </a:t>
            </a:r>
            <a:endParaRPr lang="en-AU" b="1" i="1" dirty="0" smtClean="0"/>
          </a:p>
          <a:p>
            <a:r>
              <a:rPr lang="en-AU" sz="3200" b="1" dirty="0" smtClean="0"/>
              <a:t>                                 DEDUCTIVE  PARAGRAPH </a:t>
            </a:r>
          </a:p>
          <a:p>
            <a:endParaRPr lang="en-AU" sz="2000" dirty="0"/>
          </a:p>
          <a:p>
            <a:r>
              <a:rPr lang="en-AU" sz="2000" dirty="0" smtClean="0">
                <a:solidFill>
                  <a:srgbClr val="0070C0"/>
                </a:solidFill>
              </a:rPr>
              <a:t>                                                                              </a:t>
            </a:r>
            <a:r>
              <a:rPr lang="en-AU" sz="2000" dirty="0" smtClean="0">
                <a:solidFill>
                  <a:srgbClr val="C00000"/>
                </a:solidFill>
              </a:rPr>
              <a:t>An Example</a:t>
            </a:r>
          </a:p>
          <a:p>
            <a:endParaRPr lang="en-AU" b="1" i="1" dirty="0"/>
          </a:p>
          <a:p>
            <a:pPr algn="just"/>
            <a:r>
              <a:rPr lang="en-AU" sz="2800" b="1" dirty="0">
                <a:solidFill>
                  <a:srgbClr val="0070C0"/>
                </a:solidFill>
              </a:rPr>
              <a:t>Beneficial and harmful links exist between human health and ocean health. </a:t>
            </a:r>
            <a:r>
              <a:rPr lang="en-AU" sz="2800" b="1" dirty="0"/>
              <a:t>While several important medical treatments are based on chemicals discovered in marine animals, increasingly common phenomena such as harmful algal blooms have demonstrated their negative impact on human health. The health of marine ecosystems is affected by human activities such as pollution, global warming, and over fishing. But human health in turn depends on thriving ocean ecosystems.</a:t>
            </a:r>
            <a:endParaRPr lang="en-AU" sz="2800" b="1" dirty="0" smtClean="0"/>
          </a:p>
          <a:p>
            <a:endParaRPr lang="en-AU" sz="1400" i="1" dirty="0" smtClean="0"/>
          </a:p>
          <a:p>
            <a:r>
              <a:rPr lang="en-AU" sz="1400" i="1" dirty="0" smtClean="0"/>
              <a:t>Paragraph </a:t>
            </a:r>
            <a:r>
              <a:rPr lang="en-AU" sz="1400" i="1" dirty="0"/>
              <a:t>Development</a:t>
            </a:r>
            <a:r>
              <a:rPr lang="en-AU" sz="1400" dirty="0"/>
              <a:t>. 2018.  </a:t>
            </a:r>
            <a:r>
              <a:rPr lang="en-AU" sz="1400" dirty="0" err="1"/>
              <a:t>Lingnan</a:t>
            </a:r>
            <a:r>
              <a:rPr lang="en-AU" sz="1400" dirty="0"/>
              <a:t> University. </a:t>
            </a:r>
            <a:r>
              <a:rPr lang="en-AU" sz="1400" dirty="0">
                <a:hlinkClick r:id="rId4"/>
              </a:rPr>
              <a:t>https://www.ln.edu.hk/eng/rhetoric/Paragraph%20Development/Paragraph07.html</a:t>
            </a:r>
            <a:r>
              <a:rPr lang="en-AU" sz="1400" dirty="0"/>
              <a:t>.</a:t>
            </a:r>
            <a:endParaRPr lang="en-AU" sz="1400" b="1" dirty="0"/>
          </a:p>
          <a:p>
            <a:endParaRPr lang="en-AU" sz="3200" dirty="0"/>
          </a:p>
        </p:txBody>
      </p:sp>
    </p:spTree>
    <p:extLst>
      <p:ext uri="{BB962C8B-B14F-4D97-AF65-F5344CB8AC3E}">
        <p14:creationId xmlns:p14="http://schemas.microsoft.com/office/powerpoint/2010/main" val="3651737702"/>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778932" y="485026"/>
            <a:ext cx="11309840" cy="8494633"/>
          </a:xfrm>
          <a:prstGeom prst="rect">
            <a:avLst/>
          </a:prstGeom>
          <a:noFill/>
        </p:spPr>
        <p:txBody>
          <a:bodyPr wrap="square" rtlCol="0">
            <a:spAutoFit/>
          </a:bodyPr>
          <a:lstStyle/>
          <a:p>
            <a:r>
              <a:rPr lang="en-AU" b="1" dirty="0" smtClean="0"/>
              <a:t>                                                       </a:t>
            </a:r>
          </a:p>
          <a:p>
            <a:r>
              <a:rPr lang="en-AU" b="1" dirty="0"/>
              <a:t> </a:t>
            </a:r>
            <a:r>
              <a:rPr lang="en-AU" b="1" dirty="0" smtClean="0"/>
              <a:t>                                                                </a:t>
            </a:r>
            <a:r>
              <a:rPr lang="en-AU" sz="2400" b="1" dirty="0" smtClean="0">
                <a:solidFill>
                  <a:srgbClr val="0070C0"/>
                </a:solidFill>
              </a:rPr>
              <a:t>MAINTAIN LOGICAL FLOW</a:t>
            </a:r>
          </a:p>
          <a:p>
            <a:endParaRPr lang="en-AU" b="1" i="1" dirty="0">
              <a:solidFill>
                <a:srgbClr val="0070C0"/>
              </a:solidFill>
            </a:endParaRPr>
          </a:p>
          <a:p>
            <a:r>
              <a:rPr lang="en-AU" b="1" i="1" dirty="0" smtClean="0"/>
              <a:t>In a paragraph with one main topic, </a:t>
            </a:r>
            <a:r>
              <a:rPr lang="en-AU" b="1" i="1" u="sng" dirty="0" smtClean="0"/>
              <a:t>maintain logical flow</a:t>
            </a:r>
            <a:r>
              <a:rPr lang="en-AU" b="1" i="1" dirty="0" smtClean="0"/>
              <a:t> by keeping a </a:t>
            </a:r>
            <a:r>
              <a:rPr lang="en-AU" b="1" i="1" u="sng" dirty="0" smtClean="0"/>
              <a:t>common grammatical subject </a:t>
            </a:r>
            <a:r>
              <a:rPr lang="en-AU" b="1" i="1" dirty="0" smtClean="0"/>
              <a:t>throughout: </a:t>
            </a:r>
          </a:p>
          <a:p>
            <a:r>
              <a:rPr lang="en-AU" b="1" dirty="0" smtClean="0">
                <a:solidFill>
                  <a:srgbClr val="0070C0"/>
                </a:solidFill>
              </a:rPr>
              <a:t>                                                                         </a:t>
            </a:r>
            <a:endParaRPr lang="en-AU" dirty="0" smtClean="0"/>
          </a:p>
          <a:p>
            <a:pPr algn="just"/>
            <a:r>
              <a:rPr lang="en-AU" sz="2800" dirty="0" smtClean="0"/>
              <a:t>“</a:t>
            </a:r>
            <a:r>
              <a:rPr lang="en-AU" sz="2400" dirty="0" smtClean="0"/>
              <a:t>To </a:t>
            </a:r>
            <a:r>
              <a:rPr lang="en-AU" sz="2400" dirty="0"/>
              <a:t>understand human evolution, </a:t>
            </a:r>
            <a:r>
              <a:rPr lang="en-AU" sz="2400" dirty="0">
                <a:solidFill>
                  <a:srgbClr val="0070C0"/>
                </a:solidFill>
              </a:rPr>
              <a:t>genomes from related primates </a:t>
            </a:r>
            <a:r>
              <a:rPr lang="en-AU" sz="2400" dirty="0"/>
              <a:t>are necessary</a:t>
            </a:r>
            <a:r>
              <a:rPr lang="en-AU" sz="2400" dirty="0" smtClean="0"/>
              <a:t>. For example, </a:t>
            </a:r>
            <a:r>
              <a:rPr lang="en-AU" sz="2400" dirty="0" smtClean="0">
                <a:solidFill>
                  <a:srgbClr val="0070C0"/>
                </a:solidFill>
              </a:rPr>
              <a:t>identification of features </a:t>
            </a:r>
            <a:r>
              <a:rPr lang="en-AU" sz="2400" dirty="0" smtClean="0"/>
              <a:t>common among primates or unique to humans will require several primate genomes. Fortunately, </a:t>
            </a:r>
            <a:r>
              <a:rPr lang="en-AU" sz="2400" dirty="0" smtClean="0">
                <a:solidFill>
                  <a:srgbClr val="0070C0"/>
                </a:solidFill>
              </a:rPr>
              <a:t>scientists </a:t>
            </a:r>
            <a:r>
              <a:rPr lang="en-AU" sz="2400" dirty="0" smtClean="0"/>
              <a:t>can now do such genome-wide exploration; in the past 5 years, </a:t>
            </a:r>
            <a:r>
              <a:rPr lang="en-AU" sz="2400" dirty="0" smtClean="0">
                <a:solidFill>
                  <a:srgbClr val="0070C0"/>
                </a:solidFill>
              </a:rPr>
              <a:t>the community </a:t>
            </a:r>
            <a:r>
              <a:rPr lang="en-AU" sz="2400" dirty="0" smtClean="0"/>
              <a:t>has released several nonhuman primate genome sequences.”</a:t>
            </a:r>
            <a:endParaRPr lang="en-AU" sz="2400" dirty="0"/>
          </a:p>
          <a:p>
            <a:pPr algn="just"/>
            <a:endParaRPr lang="en-AU" sz="2800" b="1" i="1" dirty="0" smtClean="0"/>
          </a:p>
          <a:p>
            <a:r>
              <a:rPr lang="en-AU" dirty="0" smtClean="0">
                <a:solidFill>
                  <a:srgbClr val="0070C0"/>
                </a:solidFill>
              </a:rPr>
              <a:t>   Subject string                                       genomes </a:t>
            </a:r>
            <a:r>
              <a:rPr lang="en-AU" dirty="0">
                <a:solidFill>
                  <a:srgbClr val="0070C0"/>
                </a:solidFill>
              </a:rPr>
              <a:t>from related primates </a:t>
            </a:r>
            <a:endParaRPr lang="en-AU" b="1" i="1" dirty="0"/>
          </a:p>
          <a:p>
            <a:r>
              <a:rPr lang="en-AU" b="1" i="1" dirty="0" smtClean="0"/>
              <a:t>                                </a:t>
            </a:r>
          </a:p>
          <a:p>
            <a:r>
              <a:rPr lang="en-AU" dirty="0" smtClean="0">
                <a:solidFill>
                  <a:srgbClr val="0070C0"/>
                </a:solidFill>
              </a:rPr>
              <a:t>                                                                  identification of features</a:t>
            </a:r>
          </a:p>
          <a:p>
            <a:r>
              <a:rPr lang="en-AU" dirty="0" smtClean="0">
                <a:solidFill>
                  <a:srgbClr val="0070C0"/>
                </a:solidFill>
              </a:rPr>
              <a:t>  </a:t>
            </a:r>
            <a:r>
              <a:rPr lang="en-AU" dirty="0" smtClean="0"/>
              <a:t>Subjects are </a:t>
            </a:r>
            <a:r>
              <a:rPr lang="en-AU" u="sng" dirty="0" smtClean="0"/>
              <a:t>all different                         </a:t>
            </a:r>
          </a:p>
          <a:p>
            <a:r>
              <a:rPr lang="en-AU" dirty="0" smtClean="0">
                <a:solidFill>
                  <a:srgbClr val="0070C0"/>
                </a:solidFill>
              </a:rPr>
              <a:t>                                                                  scientists </a:t>
            </a:r>
          </a:p>
          <a:p>
            <a:r>
              <a:rPr lang="en-AU" dirty="0">
                <a:solidFill>
                  <a:srgbClr val="0070C0"/>
                </a:solidFill>
              </a:rPr>
              <a:t> </a:t>
            </a:r>
            <a:r>
              <a:rPr lang="en-AU" dirty="0" smtClean="0">
                <a:solidFill>
                  <a:srgbClr val="0070C0"/>
                </a:solidFill>
              </a:rPr>
              <a:t>           </a:t>
            </a:r>
          </a:p>
          <a:p>
            <a:r>
              <a:rPr lang="en-AU" dirty="0">
                <a:solidFill>
                  <a:srgbClr val="0070C0"/>
                </a:solidFill>
              </a:rPr>
              <a:t> </a:t>
            </a:r>
            <a:r>
              <a:rPr lang="en-AU" dirty="0" smtClean="0">
                <a:solidFill>
                  <a:srgbClr val="0070C0"/>
                </a:solidFill>
              </a:rPr>
              <a:t>                                                                 the </a:t>
            </a:r>
            <a:r>
              <a:rPr lang="en-AU" dirty="0">
                <a:solidFill>
                  <a:srgbClr val="0070C0"/>
                </a:solidFill>
              </a:rPr>
              <a:t>community </a:t>
            </a:r>
            <a:endParaRPr lang="en-AU" b="1" i="1" dirty="0">
              <a:solidFill>
                <a:srgbClr val="0070C0"/>
              </a:solidFill>
            </a:endParaRPr>
          </a:p>
          <a:p>
            <a:r>
              <a:rPr lang="en-AU" b="1" i="1" dirty="0" smtClean="0">
                <a:solidFill>
                  <a:srgbClr val="0070C0"/>
                </a:solidFill>
              </a:rPr>
              <a:t>                                                    </a:t>
            </a:r>
          </a:p>
          <a:p>
            <a:r>
              <a:rPr lang="en-AU" sz="900" b="1" dirty="0" smtClean="0"/>
              <a:t>https</a:t>
            </a:r>
            <a:r>
              <a:rPr lang="en-AU" sz="900" b="1" dirty="0"/>
              <a:t>://</a:t>
            </a:r>
            <a:r>
              <a:rPr lang="en-AU" sz="900" b="1" dirty="0" smtClean="0"/>
              <a:t>cgi.duke.edu/web/sciwriting/index.php?action=lesson3</a:t>
            </a:r>
          </a:p>
          <a:p>
            <a:r>
              <a:rPr lang="en-AU" sz="900" b="1" dirty="0">
                <a:hlinkClick r:id="rId4"/>
              </a:rPr>
              <a:t> </a:t>
            </a:r>
            <a:r>
              <a:rPr lang="en-AU" sz="900" b="1" dirty="0" smtClean="0">
                <a:hlinkClick r:id="rId4"/>
              </a:rPr>
              <a:t>Lesson </a:t>
            </a:r>
            <a:r>
              <a:rPr lang="en-AU" sz="900" b="1" dirty="0">
                <a:hlinkClick r:id="rId4"/>
              </a:rPr>
              <a:t>3: Scientific Writing Resource - Duke University</a:t>
            </a:r>
            <a:r>
              <a:rPr lang="en-AU" sz="900" b="1" dirty="0"/>
              <a:t>    </a:t>
            </a:r>
          </a:p>
          <a:p>
            <a:r>
              <a:rPr lang="en-AU" sz="1400" b="1" dirty="0"/>
              <a:t>                                    </a:t>
            </a:r>
          </a:p>
          <a:p>
            <a:r>
              <a:rPr lang="en-AU" sz="1400" b="1" i="1" dirty="0"/>
              <a:t>                                     </a:t>
            </a:r>
          </a:p>
          <a:p>
            <a:endParaRPr lang="en-AU" b="1" i="1" dirty="0"/>
          </a:p>
          <a:p>
            <a:endParaRPr lang="en-AU" b="1" dirty="0" smtClean="0">
              <a:solidFill>
                <a:srgbClr val="0070C0"/>
              </a:solidFill>
            </a:endParaRPr>
          </a:p>
          <a:p>
            <a:endParaRPr lang="en-AU" b="1" i="1" dirty="0" smtClean="0"/>
          </a:p>
          <a:p>
            <a:endParaRPr lang="en-AU" i="1" dirty="0" smtClean="0">
              <a:solidFill>
                <a:srgbClr val="C00000"/>
              </a:solidFill>
            </a:endParaRPr>
          </a:p>
          <a:p>
            <a:endParaRPr lang="en-AU" i="1" dirty="0"/>
          </a:p>
          <a:p>
            <a:r>
              <a:rPr lang="en-AU" dirty="0" smtClean="0"/>
              <a:t> </a:t>
            </a:r>
          </a:p>
        </p:txBody>
      </p:sp>
      <p:sp>
        <p:nvSpPr>
          <p:cNvPr id="6" name="Left Brace 5"/>
          <p:cNvSpPr/>
          <p:nvPr/>
        </p:nvSpPr>
        <p:spPr>
          <a:xfrm>
            <a:off x="3766825" y="4140477"/>
            <a:ext cx="588358" cy="2072930"/>
          </a:xfrm>
          <a:prstGeom prst="leftBrace">
            <a:avLst/>
          </a:prstGeom>
        </p:spPr>
        <p:style>
          <a:lnRef idx="1">
            <a:schemeClr val="accent1"/>
          </a:lnRef>
          <a:fillRef idx="0">
            <a:schemeClr val="accent1"/>
          </a:fillRef>
          <a:effectRef idx="0">
            <a:schemeClr val="accent1"/>
          </a:effectRef>
          <a:fontRef idx="minor">
            <a:schemeClr val="tx1"/>
          </a:fontRef>
        </p:style>
        <p:txBody>
          <a:bodyPr rtlCol="0" anchor="ctr"/>
          <a:lstStyle/>
          <a:p>
            <a:pPr algn="ctr"/>
            <a:endParaRPr lang="en-AU"/>
          </a:p>
        </p:txBody>
      </p:sp>
    </p:spTree>
    <p:extLst>
      <p:ext uri="{BB962C8B-B14F-4D97-AF65-F5344CB8AC3E}">
        <p14:creationId xmlns:p14="http://schemas.microsoft.com/office/powerpoint/2010/main" val="2945715537"/>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967002" y="526958"/>
            <a:ext cx="11309840" cy="7971413"/>
          </a:xfrm>
          <a:prstGeom prst="rect">
            <a:avLst/>
          </a:prstGeom>
          <a:noFill/>
        </p:spPr>
        <p:txBody>
          <a:bodyPr wrap="square" rtlCol="0">
            <a:spAutoFit/>
          </a:bodyPr>
          <a:lstStyle/>
          <a:p>
            <a:r>
              <a:rPr lang="en-AU" b="1" dirty="0" smtClean="0"/>
              <a:t>                                                       </a:t>
            </a:r>
          </a:p>
          <a:p>
            <a:r>
              <a:rPr lang="en-AU" b="1" dirty="0"/>
              <a:t> </a:t>
            </a:r>
            <a:r>
              <a:rPr lang="en-AU" b="1" dirty="0" smtClean="0"/>
              <a:t>                                                                </a:t>
            </a:r>
            <a:r>
              <a:rPr lang="en-AU" sz="2400" b="1" dirty="0" smtClean="0">
                <a:solidFill>
                  <a:srgbClr val="0070C0"/>
                </a:solidFill>
              </a:rPr>
              <a:t>MAINTAIN LOGICAL FLOW</a:t>
            </a:r>
          </a:p>
          <a:p>
            <a:endParaRPr lang="en-AU" sz="2400" b="1" dirty="0">
              <a:solidFill>
                <a:srgbClr val="0070C0"/>
              </a:solidFill>
            </a:endParaRPr>
          </a:p>
          <a:p>
            <a:endParaRPr lang="en-AU" sz="2400" dirty="0" smtClean="0"/>
          </a:p>
          <a:p>
            <a:r>
              <a:rPr lang="en-AU" sz="2400" dirty="0" smtClean="0"/>
              <a:t>“To understand human evolution, </a:t>
            </a:r>
            <a:r>
              <a:rPr lang="en-AU" sz="2400" u="sng" dirty="0" smtClean="0">
                <a:solidFill>
                  <a:srgbClr val="C00000"/>
                </a:solidFill>
              </a:rPr>
              <a:t>genomes</a:t>
            </a:r>
            <a:r>
              <a:rPr lang="en-AU" sz="2400" dirty="0" smtClean="0">
                <a:solidFill>
                  <a:srgbClr val="C00000"/>
                </a:solidFill>
              </a:rPr>
              <a:t> from related primates </a:t>
            </a:r>
            <a:r>
              <a:rPr lang="en-AU" sz="2400" dirty="0" smtClean="0"/>
              <a:t>are necessary. For example, </a:t>
            </a:r>
            <a:r>
              <a:rPr lang="en-AU" sz="2400" dirty="0" smtClean="0">
                <a:solidFill>
                  <a:srgbClr val="C00000"/>
                </a:solidFill>
              </a:rPr>
              <a:t>several primate </a:t>
            </a:r>
            <a:r>
              <a:rPr lang="en-AU" sz="2400" u="sng" dirty="0" smtClean="0">
                <a:solidFill>
                  <a:srgbClr val="C00000"/>
                </a:solidFill>
              </a:rPr>
              <a:t>genomes</a:t>
            </a:r>
            <a:r>
              <a:rPr lang="en-AU" sz="2400" dirty="0" smtClean="0">
                <a:solidFill>
                  <a:srgbClr val="C00000"/>
                </a:solidFill>
              </a:rPr>
              <a:t> </a:t>
            </a:r>
            <a:r>
              <a:rPr lang="en-AU" sz="2400" dirty="0" smtClean="0"/>
              <a:t>are needed to identify features common to primates or unique to humans. Fortunately, such </a:t>
            </a:r>
            <a:r>
              <a:rPr lang="en-AU" sz="2400" u="sng" dirty="0" smtClean="0">
                <a:solidFill>
                  <a:srgbClr val="C00000"/>
                </a:solidFill>
              </a:rPr>
              <a:t>genome</a:t>
            </a:r>
            <a:r>
              <a:rPr lang="en-AU" sz="2400" dirty="0" smtClean="0">
                <a:solidFill>
                  <a:srgbClr val="C00000"/>
                </a:solidFill>
              </a:rPr>
              <a:t>-wide exploration </a:t>
            </a:r>
            <a:r>
              <a:rPr lang="en-AU" sz="2400" dirty="0"/>
              <a:t>i</a:t>
            </a:r>
            <a:r>
              <a:rPr lang="en-AU" sz="2400" dirty="0" smtClean="0"/>
              <a:t>s now a reality; in the past five years, </a:t>
            </a:r>
            <a:r>
              <a:rPr lang="en-AU" sz="2400" u="sng" dirty="0" smtClean="0">
                <a:solidFill>
                  <a:srgbClr val="C00000"/>
                </a:solidFill>
              </a:rPr>
              <a:t>genome</a:t>
            </a:r>
            <a:r>
              <a:rPr lang="en-AU" sz="2400" dirty="0" smtClean="0">
                <a:solidFill>
                  <a:srgbClr val="C00000"/>
                </a:solidFill>
              </a:rPr>
              <a:t> sequences </a:t>
            </a:r>
            <a:r>
              <a:rPr lang="en-AU" sz="2400" dirty="0" smtClean="0"/>
              <a:t>of several nonhuman primates have been released.”</a:t>
            </a:r>
            <a:endParaRPr lang="en-AU" sz="2400" dirty="0" smtClean="0">
              <a:solidFill>
                <a:srgbClr val="0070C0"/>
              </a:solidFill>
            </a:endParaRPr>
          </a:p>
          <a:p>
            <a:endParaRPr lang="en-AU" dirty="0" smtClean="0">
              <a:solidFill>
                <a:srgbClr val="0070C0"/>
              </a:solidFill>
            </a:endParaRPr>
          </a:p>
          <a:p>
            <a:r>
              <a:rPr lang="en-AU" dirty="0" smtClean="0">
                <a:solidFill>
                  <a:srgbClr val="0070C0"/>
                </a:solidFill>
              </a:rPr>
              <a:t>Subject string:                                </a:t>
            </a:r>
            <a:r>
              <a:rPr lang="en-AU" u="sng" dirty="0" smtClean="0">
                <a:solidFill>
                  <a:srgbClr val="C00000"/>
                </a:solidFill>
              </a:rPr>
              <a:t>genomes</a:t>
            </a:r>
            <a:r>
              <a:rPr lang="en-AU" dirty="0" smtClean="0">
                <a:solidFill>
                  <a:srgbClr val="C00000"/>
                </a:solidFill>
              </a:rPr>
              <a:t> </a:t>
            </a:r>
            <a:r>
              <a:rPr lang="en-AU" dirty="0">
                <a:solidFill>
                  <a:srgbClr val="C00000"/>
                </a:solidFill>
              </a:rPr>
              <a:t>from </a:t>
            </a:r>
            <a:r>
              <a:rPr lang="en-AU" dirty="0" smtClean="0">
                <a:solidFill>
                  <a:srgbClr val="C00000"/>
                </a:solidFill>
              </a:rPr>
              <a:t>related primates </a:t>
            </a:r>
          </a:p>
          <a:p>
            <a:r>
              <a:rPr lang="en-AU" dirty="0">
                <a:solidFill>
                  <a:srgbClr val="C00000"/>
                </a:solidFill>
              </a:rPr>
              <a:t> </a:t>
            </a:r>
            <a:r>
              <a:rPr lang="en-AU" dirty="0" smtClean="0">
                <a:solidFill>
                  <a:srgbClr val="C00000"/>
                </a:solidFill>
              </a:rPr>
              <a:t>                                                          primate </a:t>
            </a:r>
            <a:r>
              <a:rPr lang="en-AU" u="sng" dirty="0" smtClean="0">
                <a:solidFill>
                  <a:srgbClr val="C00000"/>
                </a:solidFill>
              </a:rPr>
              <a:t>genomes</a:t>
            </a:r>
            <a:r>
              <a:rPr lang="en-AU" dirty="0" smtClean="0">
                <a:solidFill>
                  <a:srgbClr val="C00000"/>
                </a:solidFill>
              </a:rPr>
              <a:t> </a:t>
            </a:r>
          </a:p>
          <a:p>
            <a:r>
              <a:rPr lang="en-AU" dirty="0" smtClean="0"/>
              <a:t>Subjects </a:t>
            </a:r>
            <a:r>
              <a:rPr lang="en-AU" u="sng" dirty="0" smtClean="0"/>
              <a:t>all similar</a:t>
            </a:r>
          </a:p>
          <a:p>
            <a:r>
              <a:rPr lang="en-AU" u="sng" dirty="0" smtClean="0">
                <a:solidFill>
                  <a:srgbClr val="C00000"/>
                </a:solidFill>
              </a:rPr>
              <a:t>(genome)</a:t>
            </a:r>
          </a:p>
          <a:p>
            <a:r>
              <a:rPr lang="en-AU" dirty="0">
                <a:solidFill>
                  <a:srgbClr val="C00000"/>
                </a:solidFill>
              </a:rPr>
              <a:t> </a:t>
            </a:r>
            <a:r>
              <a:rPr lang="en-AU" dirty="0" smtClean="0">
                <a:solidFill>
                  <a:srgbClr val="C00000"/>
                </a:solidFill>
              </a:rPr>
              <a:t>                                                          </a:t>
            </a:r>
            <a:r>
              <a:rPr lang="en-AU" u="sng" dirty="0" smtClean="0">
                <a:solidFill>
                  <a:srgbClr val="C00000"/>
                </a:solidFill>
              </a:rPr>
              <a:t>genome</a:t>
            </a:r>
            <a:r>
              <a:rPr lang="en-AU" dirty="0" smtClean="0">
                <a:solidFill>
                  <a:srgbClr val="C00000"/>
                </a:solidFill>
              </a:rPr>
              <a:t>-wide exploration </a:t>
            </a:r>
          </a:p>
          <a:p>
            <a:r>
              <a:rPr lang="en-AU" dirty="0">
                <a:solidFill>
                  <a:srgbClr val="C00000"/>
                </a:solidFill>
              </a:rPr>
              <a:t> </a:t>
            </a:r>
            <a:r>
              <a:rPr lang="en-AU" dirty="0" smtClean="0">
                <a:solidFill>
                  <a:srgbClr val="C00000"/>
                </a:solidFill>
              </a:rPr>
              <a:t>                                                          </a:t>
            </a:r>
            <a:r>
              <a:rPr lang="en-AU" u="sng" dirty="0" smtClean="0">
                <a:solidFill>
                  <a:srgbClr val="C00000"/>
                </a:solidFill>
              </a:rPr>
              <a:t>genome</a:t>
            </a:r>
            <a:r>
              <a:rPr lang="en-AU" dirty="0" smtClean="0">
                <a:solidFill>
                  <a:srgbClr val="C00000"/>
                </a:solidFill>
              </a:rPr>
              <a:t> </a:t>
            </a:r>
            <a:r>
              <a:rPr lang="en-AU" dirty="0">
                <a:solidFill>
                  <a:srgbClr val="C00000"/>
                </a:solidFill>
              </a:rPr>
              <a:t>sequences </a:t>
            </a:r>
            <a:endParaRPr lang="en-AU" dirty="0">
              <a:solidFill>
                <a:srgbClr val="0070C0"/>
              </a:solidFill>
            </a:endParaRPr>
          </a:p>
          <a:p>
            <a:endParaRPr lang="en-AU" sz="1600" b="1" i="1" dirty="0" smtClean="0"/>
          </a:p>
          <a:p>
            <a:endParaRPr lang="en-AU" sz="1600" b="1" i="1" dirty="0" smtClean="0"/>
          </a:p>
          <a:p>
            <a:endParaRPr lang="en-AU" sz="1200" dirty="0" smtClean="0"/>
          </a:p>
          <a:p>
            <a:r>
              <a:rPr lang="en-AU" sz="1200" dirty="0" smtClean="0"/>
              <a:t>https</a:t>
            </a:r>
            <a:r>
              <a:rPr lang="en-AU" sz="1200" dirty="0"/>
              <a:t>://cgi.duke.edu/web/sciwriting/index.php?action=lesson3</a:t>
            </a:r>
            <a:endParaRPr lang="en-AU" sz="1200" dirty="0" smtClean="0"/>
          </a:p>
          <a:p>
            <a:r>
              <a:rPr lang="en-AU" sz="1200" dirty="0" smtClean="0">
                <a:hlinkClick r:id="rId4"/>
              </a:rPr>
              <a:t>Lesson 3: Scientific Writing Resource - Duke University</a:t>
            </a:r>
            <a:r>
              <a:rPr lang="en-AU" sz="1200" dirty="0" smtClean="0"/>
              <a:t>    </a:t>
            </a:r>
          </a:p>
          <a:p>
            <a:r>
              <a:rPr lang="en-AU" sz="1200" dirty="0" smtClean="0"/>
              <a:t>                                    </a:t>
            </a:r>
          </a:p>
          <a:p>
            <a:r>
              <a:rPr lang="en-AU" sz="1200" i="1" dirty="0"/>
              <a:t> </a:t>
            </a:r>
            <a:r>
              <a:rPr lang="en-AU" sz="1200" i="1" dirty="0" smtClean="0"/>
              <a:t>                                    </a:t>
            </a:r>
          </a:p>
          <a:p>
            <a:endParaRPr lang="en-AU" b="1" i="1" dirty="0"/>
          </a:p>
          <a:p>
            <a:endParaRPr lang="en-AU" b="1" dirty="0" smtClean="0">
              <a:solidFill>
                <a:srgbClr val="0070C0"/>
              </a:solidFill>
            </a:endParaRPr>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109307483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520954" y="761133"/>
            <a:ext cx="11309840" cy="4216539"/>
          </a:xfrm>
          <a:prstGeom prst="rect">
            <a:avLst/>
          </a:prstGeom>
          <a:noFill/>
        </p:spPr>
        <p:txBody>
          <a:bodyPr wrap="square" rtlCol="0">
            <a:spAutoFit/>
          </a:bodyPr>
          <a:lstStyle/>
          <a:p>
            <a:r>
              <a:rPr lang="en-AU" b="1" dirty="0" smtClean="0"/>
              <a:t>                                                       </a:t>
            </a:r>
            <a:r>
              <a:rPr lang="en-AU" sz="2400" b="1" dirty="0" smtClean="0"/>
              <a:t>A  PROCEDURE FOR WRITING A PARAGRAPH</a:t>
            </a:r>
            <a:endParaRPr lang="en-AU" b="1" dirty="0" smtClean="0">
              <a:solidFill>
                <a:srgbClr val="0070C0"/>
              </a:solidFill>
            </a:endParaRPr>
          </a:p>
          <a:p>
            <a:r>
              <a:rPr lang="en-AU" b="1" dirty="0">
                <a:solidFill>
                  <a:srgbClr val="0070C0"/>
                </a:solidFill>
              </a:rPr>
              <a:t> </a:t>
            </a:r>
            <a:r>
              <a:rPr lang="en-AU" b="1" dirty="0" smtClean="0">
                <a:solidFill>
                  <a:srgbClr val="0070C0"/>
                </a:solidFill>
              </a:rPr>
              <a:t>                                        </a:t>
            </a:r>
            <a:endParaRPr lang="en-AU" dirty="0" smtClean="0">
              <a:solidFill>
                <a:srgbClr val="0070C0"/>
              </a:solidFill>
            </a:endParaRPr>
          </a:p>
          <a:p>
            <a:r>
              <a:rPr lang="en-AU" dirty="0" smtClean="0">
                <a:solidFill>
                  <a:srgbClr val="0070C0"/>
                </a:solidFill>
              </a:rPr>
              <a:t>  </a:t>
            </a:r>
          </a:p>
          <a:p>
            <a:endParaRPr lang="en-AU" b="1" dirty="0" smtClean="0">
              <a:solidFill>
                <a:srgbClr val="0070C0"/>
              </a:solidFill>
            </a:endParaRPr>
          </a:p>
          <a:p>
            <a:endParaRPr lang="en-AU" b="1" dirty="0">
              <a:solidFill>
                <a:srgbClr val="0070C0"/>
              </a:solidFill>
            </a:endParaRPr>
          </a:p>
          <a:p>
            <a:endParaRPr lang="en-AU" b="1" dirty="0" smtClean="0">
              <a:solidFill>
                <a:srgbClr val="0070C0"/>
              </a:solidFill>
            </a:endParaRPr>
          </a:p>
          <a:p>
            <a:endParaRPr lang="en-AU" b="1" dirty="0">
              <a:solidFill>
                <a:srgbClr val="0070C0"/>
              </a:solidFill>
            </a:endParaRPr>
          </a:p>
          <a:p>
            <a:endParaRPr lang="en-AU" b="1" dirty="0" smtClean="0">
              <a:solidFill>
                <a:srgbClr val="0070C0"/>
              </a:solidFill>
            </a:endParaRPr>
          </a:p>
          <a:p>
            <a:endParaRPr lang="en-AU" b="1" dirty="0">
              <a:solidFill>
                <a:srgbClr val="0070C0"/>
              </a:solidFill>
            </a:endParaRPr>
          </a:p>
          <a:p>
            <a:endParaRPr lang="en-AU" sz="2800" b="1" dirty="0" smtClean="0">
              <a:solidFill>
                <a:srgbClr val="0070C0"/>
              </a:solidFill>
            </a:endParaRPr>
          </a:p>
          <a:p>
            <a:endParaRPr lang="en-AU" b="1" i="1" dirty="0" smtClean="0"/>
          </a:p>
          <a:p>
            <a:endParaRPr lang="en-AU" i="1" dirty="0" smtClean="0">
              <a:solidFill>
                <a:srgbClr val="C00000"/>
              </a:solidFill>
            </a:endParaRPr>
          </a:p>
          <a:p>
            <a:endParaRPr lang="en-AU" i="1" dirty="0"/>
          </a:p>
          <a:p>
            <a:endParaRPr lang="en-AU" dirty="0" smtClean="0"/>
          </a:p>
        </p:txBody>
      </p:sp>
      <p:graphicFrame>
        <p:nvGraphicFramePr>
          <p:cNvPr id="5" name="Table 4"/>
          <p:cNvGraphicFramePr>
            <a:graphicFrameLocks noGrp="1"/>
          </p:cNvGraphicFramePr>
          <p:nvPr>
            <p:extLst>
              <p:ext uri="{D42A27DB-BD31-4B8C-83A1-F6EECF244321}">
                <p14:modId xmlns:p14="http://schemas.microsoft.com/office/powerpoint/2010/main" val="2407622038"/>
              </p:ext>
            </p:extLst>
          </p:nvPr>
        </p:nvGraphicFramePr>
        <p:xfrm>
          <a:off x="1215481" y="1638300"/>
          <a:ext cx="10490743" cy="5672209"/>
        </p:xfrm>
        <a:graphic>
          <a:graphicData uri="http://schemas.openxmlformats.org/drawingml/2006/table">
            <a:tbl>
              <a:tblPr/>
              <a:tblGrid>
                <a:gridCol w="10490743">
                  <a:extLst>
                    <a:ext uri="{9D8B030D-6E8A-4147-A177-3AD203B41FA5}">
                      <a16:colId xmlns:a16="http://schemas.microsoft.com/office/drawing/2014/main" val="1913425214"/>
                    </a:ext>
                  </a:extLst>
                </a:gridCol>
              </a:tblGrid>
              <a:tr h="588540">
                <a:tc>
                  <a:txBody>
                    <a:bodyPr/>
                    <a:lstStyle/>
                    <a:p>
                      <a:r>
                        <a:rPr lang="en-AU" b="1" dirty="0">
                          <a:solidFill>
                            <a:srgbClr val="0070C0"/>
                          </a:solidFill>
                          <a:effectLst/>
                          <a:latin typeface="Verdana" panose="020B0604030504040204" pitchFamily="34" charset="0"/>
                        </a:rPr>
                        <a:t>Step </a:t>
                      </a:r>
                      <a:r>
                        <a:rPr lang="en-AU" b="1" dirty="0" smtClean="0">
                          <a:solidFill>
                            <a:srgbClr val="0070C0"/>
                          </a:solidFill>
                          <a:effectLst/>
                          <a:latin typeface="Verdana" panose="020B0604030504040204" pitchFamily="34" charset="0"/>
                        </a:rPr>
                        <a:t>1</a:t>
                      </a:r>
                      <a:r>
                        <a:rPr lang="en-AU" b="1" baseline="0" dirty="0" smtClean="0">
                          <a:solidFill>
                            <a:schemeClr val="tx1"/>
                          </a:solidFill>
                          <a:effectLst/>
                          <a:latin typeface="Verdana" panose="020B0604030504040204" pitchFamily="34" charset="0"/>
                        </a:rPr>
                        <a:t> </a:t>
                      </a:r>
                      <a:r>
                        <a:rPr lang="en-AU" b="1" dirty="0" smtClean="0">
                          <a:effectLst/>
                          <a:latin typeface="Verdana" panose="020B0604030504040204" pitchFamily="34" charset="0"/>
                        </a:rPr>
                        <a:t>   Decide </a:t>
                      </a:r>
                      <a:r>
                        <a:rPr lang="en-AU" b="1" dirty="0">
                          <a:effectLst/>
                          <a:latin typeface="Verdana" panose="020B0604030504040204" pitchFamily="34" charset="0"/>
                        </a:rPr>
                        <a:t>what the claim is in each paragraph</a:t>
                      </a:r>
                      <a:endParaRPr lang="en-AU" dirty="0">
                        <a:effectLst/>
                        <a:latin typeface="Verdana" panose="020B0604030504040204" pitchFamily="34" charset="0"/>
                      </a:endParaRPr>
                    </a:p>
                  </a:txBody>
                  <a:tcPr anchor="ctr">
                    <a:lnL>
                      <a:noFill/>
                    </a:lnL>
                    <a:lnR>
                      <a:noFill/>
                    </a:lnR>
                    <a:lnT>
                      <a:noFill/>
                    </a:lnT>
                    <a:lnB>
                      <a:noFill/>
                    </a:lnB>
                  </a:tcPr>
                </a:tc>
                <a:extLst>
                  <a:ext uri="{0D108BD9-81ED-4DB2-BD59-A6C34878D82A}">
                    <a16:rowId xmlns:a16="http://schemas.microsoft.com/office/drawing/2014/main" val="4166277019"/>
                  </a:ext>
                </a:extLst>
              </a:tr>
              <a:tr h="400995">
                <a:tc>
                  <a:txBody>
                    <a:bodyPr/>
                    <a:lstStyle/>
                    <a:p>
                      <a:r>
                        <a:rPr lang="en-AU" dirty="0"/>
                        <a:t> </a:t>
                      </a:r>
                    </a:p>
                  </a:txBody>
                  <a:tcPr anchor="ctr">
                    <a:lnL>
                      <a:noFill/>
                    </a:lnL>
                    <a:lnR>
                      <a:noFill/>
                    </a:lnR>
                    <a:lnT>
                      <a:noFill/>
                    </a:lnT>
                    <a:lnB>
                      <a:noFill/>
                    </a:lnB>
                  </a:tcPr>
                </a:tc>
                <a:extLst>
                  <a:ext uri="{0D108BD9-81ED-4DB2-BD59-A6C34878D82A}">
                    <a16:rowId xmlns:a16="http://schemas.microsoft.com/office/drawing/2014/main" val="3582603271"/>
                  </a:ext>
                </a:extLst>
              </a:tr>
              <a:tr h="499805">
                <a:tc>
                  <a:txBody>
                    <a:bodyPr/>
                    <a:lstStyle/>
                    <a:p>
                      <a:r>
                        <a:rPr lang="en-AU" sz="2400" b="1" dirty="0">
                          <a:solidFill>
                            <a:srgbClr val="0070C0"/>
                          </a:solidFill>
                        </a:rPr>
                        <a:t>Step </a:t>
                      </a:r>
                      <a:r>
                        <a:rPr lang="en-AU" sz="2400" b="1" dirty="0" smtClean="0">
                          <a:solidFill>
                            <a:srgbClr val="0070C0"/>
                          </a:solidFill>
                        </a:rPr>
                        <a:t>2</a:t>
                      </a:r>
                      <a:r>
                        <a:rPr lang="en-AU" sz="2400" b="1" baseline="0" dirty="0" smtClean="0">
                          <a:solidFill>
                            <a:srgbClr val="0070C0"/>
                          </a:solidFill>
                        </a:rPr>
                        <a:t> </a:t>
                      </a:r>
                      <a:r>
                        <a:rPr lang="en-AU" sz="2400" b="1" dirty="0" smtClean="0">
                          <a:solidFill>
                            <a:srgbClr val="0070C0"/>
                          </a:solidFill>
                        </a:rPr>
                        <a:t>    </a:t>
                      </a:r>
                      <a:r>
                        <a:rPr lang="en-AU" sz="2400" b="1" dirty="0" smtClean="0"/>
                        <a:t>Organize </a:t>
                      </a:r>
                      <a:r>
                        <a:rPr lang="en-AU" sz="2400" b="1" dirty="0"/>
                        <a:t>the supporting evidence or data</a:t>
                      </a:r>
                      <a:endParaRPr lang="en-AU" sz="2400" dirty="0"/>
                    </a:p>
                  </a:txBody>
                  <a:tcPr anchor="ctr">
                    <a:lnL>
                      <a:noFill/>
                    </a:lnL>
                    <a:lnR>
                      <a:noFill/>
                    </a:lnR>
                    <a:lnT>
                      <a:noFill/>
                    </a:lnT>
                    <a:lnB>
                      <a:noFill/>
                    </a:lnB>
                  </a:tcPr>
                </a:tc>
                <a:extLst>
                  <a:ext uri="{0D108BD9-81ED-4DB2-BD59-A6C34878D82A}">
                    <a16:rowId xmlns:a16="http://schemas.microsoft.com/office/drawing/2014/main" val="3113314541"/>
                  </a:ext>
                </a:extLst>
              </a:tr>
              <a:tr h="499805">
                <a:tc>
                  <a:txBody>
                    <a:bodyPr/>
                    <a:lstStyle/>
                    <a:p>
                      <a:r>
                        <a:rPr lang="en-AU" sz="2400" dirty="0"/>
                        <a:t> </a:t>
                      </a:r>
                    </a:p>
                  </a:txBody>
                  <a:tcPr anchor="ctr">
                    <a:lnL>
                      <a:noFill/>
                    </a:lnL>
                    <a:lnR>
                      <a:noFill/>
                    </a:lnR>
                    <a:lnT>
                      <a:noFill/>
                    </a:lnT>
                    <a:lnB>
                      <a:noFill/>
                    </a:lnB>
                  </a:tcPr>
                </a:tc>
                <a:extLst>
                  <a:ext uri="{0D108BD9-81ED-4DB2-BD59-A6C34878D82A}">
                    <a16:rowId xmlns:a16="http://schemas.microsoft.com/office/drawing/2014/main" val="577251404"/>
                  </a:ext>
                </a:extLst>
              </a:tr>
              <a:tr h="499805">
                <a:tc>
                  <a:txBody>
                    <a:bodyPr/>
                    <a:lstStyle/>
                    <a:p>
                      <a:r>
                        <a:rPr lang="en-AU" sz="2400" b="1" dirty="0">
                          <a:solidFill>
                            <a:srgbClr val="0070C0"/>
                          </a:solidFill>
                        </a:rPr>
                        <a:t>Step </a:t>
                      </a:r>
                      <a:r>
                        <a:rPr lang="en-AU" sz="2400" b="1" dirty="0" smtClean="0">
                          <a:solidFill>
                            <a:srgbClr val="0070C0"/>
                          </a:solidFill>
                        </a:rPr>
                        <a:t>3     </a:t>
                      </a:r>
                      <a:r>
                        <a:rPr lang="en-AU" sz="2400" b="1" dirty="0" smtClean="0"/>
                        <a:t>Write </a:t>
                      </a:r>
                      <a:r>
                        <a:rPr lang="en-AU" sz="2400" b="1" dirty="0"/>
                        <a:t>the Topic Sentence</a:t>
                      </a:r>
                      <a:endParaRPr lang="en-AU" sz="2400" dirty="0"/>
                    </a:p>
                  </a:txBody>
                  <a:tcPr anchor="ctr">
                    <a:lnL>
                      <a:noFill/>
                    </a:lnL>
                    <a:lnR>
                      <a:noFill/>
                    </a:lnR>
                    <a:lnT>
                      <a:noFill/>
                    </a:lnT>
                    <a:lnB>
                      <a:noFill/>
                    </a:lnB>
                  </a:tcPr>
                </a:tc>
                <a:extLst>
                  <a:ext uri="{0D108BD9-81ED-4DB2-BD59-A6C34878D82A}">
                    <a16:rowId xmlns:a16="http://schemas.microsoft.com/office/drawing/2014/main" val="1236427581"/>
                  </a:ext>
                </a:extLst>
              </a:tr>
              <a:tr h="499805">
                <a:tc>
                  <a:txBody>
                    <a:bodyPr/>
                    <a:lstStyle/>
                    <a:p>
                      <a:r>
                        <a:rPr lang="en-AU" sz="2400" dirty="0"/>
                        <a:t> </a:t>
                      </a:r>
                    </a:p>
                  </a:txBody>
                  <a:tcPr anchor="ctr">
                    <a:lnL>
                      <a:noFill/>
                    </a:lnL>
                    <a:lnR>
                      <a:noFill/>
                    </a:lnR>
                    <a:lnT>
                      <a:noFill/>
                    </a:lnT>
                    <a:lnB>
                      <a:noFill/>
                    </a:lnB>
                  </a:tcPr>
                </a:tc>
                <a:extLst>
                  <a:ext uri="{0D108BD9-81ED-4DB2-BD59-A6C34878D82A}">
                    <a16:rowId xmlns:a16="http://schemas.microsoft.com/office/drawing/2014/main" val="2021627238"/>
                  </a:ext>
                </a:extLst>
              </a:tr>
              <a:tr h="499805">
                <a:tc>
                  <a:txBody>
                    <a:bodyPr/>
                    <a:lstStyle/>
                    <a:p>
                      <a:r>
                        <a:rPr lang="en-AU" sz="2400" b="1" dirty="0">
                          <a:solidFill>
                            <a:srgbClr val="0070C0"/>
                          </a:solidFill>
                        </a:rPr>
                        <a:t>Step </a:t>
                      </a:r>
                      <a:r>
                        <a:rPr lang="en-AU" sz="2400" b="1" dirty="0" smtClean="0">
                          <a:solidFill>
                            <a:srgbClr val="0070C0"/>
                          </a:solidFill>
                        </a:rPr>
                        <a:t>4</a:t>
                      </a:r>
                      <a:r>
                        <a:rPr lang="en-AU" sz="2400" b="1" baseline="0" dirty="0" smtClean="0"/>
                        <a:t> </a:t>
                      </a:r>
                      <a:r>
                        <a:rPr lang="en-AU" sz="2400" b="1" dirty="0" smtClean="0"/>
                        <a:t>   Write </a:t>
                      </a:r>
                      <a:r>
                        <a:rPr lang="en-AU" sz="2400" b="1" dirty="0"/>
                        <a:t>the paragraph</a:t>
                      </a:r>
                      <a:endParaRPr lang="en-AU" sz="2400" dirty="0"/>
                    </a:p>
                  </a:txBody>
                  <a:tcPr anchor="ctr">
                    <a:lnL>
                      <a:noFill/>
                    </a:lnL>
                    <a:lnR>
                      <a:noFill/>
                    </a:lnR>
                    <a:lnT>
                      <a:noFill/>
                    </a:lnT>
                    <a:lnB>
                      <a:noFill/>
                    </a:lnB>
                  </a:tcPr>
                </a:tc>
                <a:extLst>
                  <a:ext uri="{0D108BD9-81ED-4DB2-BD59-A6C34878D82A}">
                    <a16:rowId xmlns:a16="http://schemas.microsoft.com/office/drawing/2014/main" val="1958888028"/>
                  </a:ext>
                </a:extLst>
              </a:tr>
              <a:tr h="499805">
                <a:tc>
                  <a:txBody>
                    <a:bodyPr/>
                    <a:lstStyle/>
                    <a:p>
                      <a:r>
                        <a:rPr lang="en-AU" sz="2400" dirty="0"/>
                        <a:t> </a:t>
                      </a:r>
                    </a:p>
                  </a:txBody>
                  <a:tcPr anchor="ctr">
                    <a:lnL>
                      <a:noFill/>
                    </a:lnL>
                    <a:lnR>
                      <a:noFill/>
                    </a:lnR>
                    <a:lnT>
                      <a:noFill/>
                    </a:lnT>
                    <a:lnB>
                      <a:noFill/>
                    </a:lnB>
                  </a:tcPr>
                </a:tc>
                <a:extLst>
                  <a:ext uri="{0D108BD9-81ED-4DB2-BD59-A6C34878D82A}">
                    <a16:rowId xmlns:a16="http://schemas.microsoft.com/office/drawing/2014/main" val="2560246272"/>
                  </a:ext>
                </a:extLst>
              </a:tr>
              <a:tr h="499805">
                <a:tc>
                  <a:txBody>
                    <a:bodyPr/>
                    <a:lstStyle/>
                    <a:p>
                      <a:r>
                        <a:rPr lang="en-AU" sz="2400" b="1" dirty="0">
                          <a:solidFill>
                            <a:srgbClr val="0070C0"/>
                          </a:solidFill>
                        </a:rPr>
                        <a:t>Step </a:t>
                      </a:r>
                      <a:r>
                        <a:rPr lang="en-AU" sz="2400" b="1" dirty="0" smtClean="0">
                          <a:solidFill>
                            <a:srgbClr val="0070C0"/>
                          </a:solidFill>
                        </a:rPr>
                        <a:t>5</a:t>
                      </a:r>
                      <a:r>
                        <a:rPr lang="en-AU" sz="2400" b="1" baseline="0" dirty="0" smtClean="0"/>
                        <a:t>    </a:t>
                      </a:r>
                      <a:r>
                        <a:rPr lang="en-AU" sz="2400" b="1" dirty="0" smtClean="0"/>
                        <a:t>Revise </a:t>
                      </a:r>
                      <a:r>
                        <a:rPr lang="en-AU" sz="2400" b="1" dirty="0"/>
                        <a:t>the paragraph</a:t>
                      </a:r>
                      <a:endParaRPr lang="en-AU" sz="2400" dirty="0"/>
                    </a:p>
                  </a:txBody>
                  <a:tcPr anchor="ctr">
                    <a:lnL>
                      <a:noFill/>
                    </a:lnL>
                    <a:lnR>
                      <a:noFill/>
                    </a:lnR>
                    <a:lnT>
                      <a:noFill/>
                    </a:lnT>
                    <a:lnB>
                      <a:noFill/>
                    </a:lnB>
                  </a:tcPr>
                </a:tc>
                <a:extLst>
                  <a:ext uri="{0D108BD9-81ED-4DB2-BD59-A6C34878D82A}">
                    <a16:rowId xmlns:a16="http://schemas.microsoft.com/office/drawing/2014/main" val="1012273801"/>
                  </a:ext>
                </a:extLst>
              </a:tr>
              <a:tr h="1184039">
                <a:tc>
                  <a:txBody>
                    <a:bodyPr/>
                    <a:lstStyle/>
                    <a:p>
                      <a:r>
                        <a:rPr lang="en-AU" dirty="0"/>
                        <a:t> </a:t>
                      </a:r>
                      <a:endParaRPr lang="en-AU" dirty="0" smtClean="0"/>
                    </a:p>
                    <a:p>
                      <a:r>
                        <a:rPr lang="en-AU" sz="1600" dirty="0" smtClean="0"/>
                        <a:t>                           </a:t>
                      </a:r>
                      <a:r>
                        <a:rPr lang="en-AU" sz="1400" dirty="0" smtClean="0"/>
                        <a:t>https://www.ln.edu.hk/eng/rhetoric/Paragraph%20Development/Paragraph07.html</a:t>
                      </a:r>
                      <a:endParaRPr lang="en-AU" sz="1400" dirty="0" smtClean="0">
                        <a:solidFill>
                          <a:srgbClr val="0070C0"/>
                        </a:solidFill>
                      </a:endParaRPr>
                    </a:p>
                    <a:p>
                      <a:r>
                        <a:rPr lang="en-AU" dirty="0" smtClean="0">
                          <a:solidFill>
                            <a:srgbClr val="0070C0"/>
                          </a:solidFill>
                        </a:rPr>
                        <a:t>  </a:t>
                      </a:r>
                    </a:p>
                    <a:p>
                      <a:endParaRPr lang="en-AU" dirty="0"/>
                    </a:p>
                  </a:txBody>
                  <a:tcPr anchor="ctr">
                    <a:lnL>
                      <a:noFill/>
                    </a:lnL>
                    <a:lnR>
                      <a:noFill/>
                    </a:lnR>
                    <a:lnT>
                      <a:noFill/>
                    </a:lnT>
                    <a:lnB>
                      <a:noFill/>
                    </a:lnB>
                  </a:tcPr>
                </a:tc>
                <a:extLst>
                  <a:ext uri="{0D108BD9-81ED-4DB2-BD59-A6C34878D82A}">
                    <a16:rowId xmlns:a16="http://schemas.microsoft.com/office/drawing/2014/main" val="2575820510"/>
                  </a:ext>
                </a:extLst>
              </a:tr>
            </a:tbl>
          </a:graphicData>
        </a:graphic>
      </p:graphicFrame>
    </p:spTree>
    <p:extLst>
      <p:ext uri="{BB962C8B-B14F-4D97-AF65-F5344CB8AC3E}">
        <p14:creationId xmlns:p14="http://schemas.microsoft.com/office/powerpoint/2010/main" val="247285072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882160" y="746431"/>
            <a:ext cx="11309840" cy="6463308"/>
          </a:xfrm>
          <a:prstGeom prst="rect">
            <a:avLst/>
          </a:prstGeom>
          <a:noFill/>
        </p:spPr>
        <p:txBody>
          <a:bodyPr wrap="square" rtlCol="0">
            <a:spAutoFit/>
          </a:bodyPr>
          <a:lstStyle/>
          <a:p>
            <a:r>
              <a:rPr lang="en-AU" b="1" dirty="0" smtClean="0"/>
              <a:t>                                                                    </a:t>
            </a:r>
            <a:r>
              <a:rPr lang="en-AU" b="1" dirty="0"/>
              <a:t> </a:t>
            </a:r>
            <a:r>
              <a:rPr lang="en-AU" b="1" dirty="0" smtClean="0"/>
              <a:t>   AIMS OF TODAY’S CLASS</a:t>
            </a:r>
          </a:p>
          <a:p>
            <a:endParaRPr lang="en-AU" b="1" dirty="0" smtClean="0">
              <a:solidFill>
                <a:srgbClr val="0070C0"/>
              </a:solidFill>
            </a:endParaRPr>
          </a:p>
          <a:p>
            <a:r>
              <a:rPr lang="en-AU" b="1" dirty="0" smtClean="0">
                <a:solidFill>
                  <a:srgbClr val="0070C0"/>
                </a:solidFill>
              </a:rPr>
              <a:t>By the end of the workshop, participants will </a:t>
            </a:r>
          </a:p>
          <a:p>
            <a:endParaRPr lang="en-AU" b="1" dirty="0" smtClean="0">
              <a:solidFill>
                <a:srgbClr val="0070C0"/>
              </a:solidFill>
            </a:endParaRPr>
          </a:p>
          <a:p>
            <a:endParaRPr lang="en-AU" b="1" dirty="0">
              <a:solidFill>
                <a:srgbClr val="0070C0"/>
              </a:solidFill>
            </a:endParaRPr>
          </a:p>
          <a:p>
            <a:pPr marL="285750" indent="-285750">
              <a:buFont typeface="Arial" panose="020B0604020202020204" pitchFamily="34" charset="0"/>
              <a:buChar char="•"/>
            </a:pPr>
            <a:r>
              <a:rPr lang="en-AU" b="1" i="1" dirty="0"/>
              <a:t>u</a:t>
            </a:r>
            <a:r>
              <a:rPr lang="en-AU" b="1" i="1" dirty="0" smtClean="0"/>
              <a:t>nderstand that there are many different types of paragraphs in scholarly writing.</a:t>
            </a:r>
          </a:p>
          <a:p>
            <a:endParaRPr lang="en-AU" b="1" i="1" dirty="0" smtClean="0"/>
          </a:p>
          <a:p>
            <a:pPr marL="285750" indent="-285750">
              <a:buFont typeface="Arial" panose="020B0604020202020204" pitchFamily="34" charset="0"/>
              <a:buChar char="•"/>
            </a:pPr>
            <a:r>
              <a:rPr lang="en-AU" b="1" i="1" dirty="0"/>
              <a:t>b</a:t>
            </a:r>
            <a:r>
              <a:rPr lang="en-AU" b="1" i="1" dirty="0" smtClean="0"/>
              <a:t>e aware that paragraphs in scholarly writing often contain more than one idea.</a:t>
            </a:r>
          </a:p>
          <a:p>
            <a:endParaRPr lang="en-AU" b="1" i="1" dirty="0" smtClean="0"/>
          </a:p>
          <a:p>
            <a:pPr marL="285750" indent="-285750">
              <a:buFont typeface="Arial" panose="020B0604020202020204" pitchFamily="34" charset="0"/>
              <a:buChar char="•"/>
            </a:pPr>
            <a:r>
              <a:rPr lang="en-AU" b="1" i="1" dirty="0"/>
              <a:t>a</a:t>
            </a:r>
            <a:r>
              <a:rPr lang="en-AU" b="1" i="1" dirty="0" smtClean="0"/>
              <a:t>ppreciate the importance of</a:t>
            </a:r>
            <a:r>
              <a:rPr lang="en-AU" b="1" i="1" dirty="0"/>
              <a:t> </a:t>
            </a:r>
            <a:r>
              <a:rPr lang="en-AU" b="1" i="1" dirty="0" smtClean="0"/>
              <a:t>cohesion between ideas in a paragraph and between paragraphs.</a:t>
            </a:r>
          </a:p>
          <a:p>
            <a:endParaRPr lang="en-AU" b="1" i="1" dirty="0" smtClean="0"/>
          </a:p>
          <a:p>
            <a:pPr marL="285750" indent="-285750">
              <a:buFont typeface="Arial" panose="020B0604020202020204" pitchFamily="34" charset="0"/>
              <a:buChar char="•"/>
            </a:pPr>
            <a:r>
              <a:rPr lang="en-AU" b="1" i="1" dirty="0"/>
              <a:t>b</a:t>
            </a:r>
            <a:r>
              <a:rPr lang="en-AU" b="1" i="1" dirty="0" smtClean="0"/>
              <a:t>e aware that there is no ‘standard’ length for a paragraph; length should be varied according to requirements.</a:t>
            </a:r>
          </a:p>
          <a:p>
            <a:endParaRPr lang="en-AU" b="1" i="1" dirty="0" smtClean="0"/>
          </a:p>
          <a:p>
            <a:pPr marL="285750" indent="-285750">
              <a:buFont typeface="Arial" panose="020B0604020202020204" pitchFamily="34" charset="0"/>
              <a:buChar char="•"/>
            </a:pPr>
            <a:r>
              <a:rPr lang="en-AU" b="1" i="1" dirty="0"/>
              <a:t>u</a:t>
            </a:r>
            <a:r>
              <a:rPr lang="en-AU" b="1" i="1" dirty="0" smtClean="0"/>
              <a:t>nderstand the difference between - and how to write - inductive and deductive paragraphs.</a:t>
            </a:r>
          </a:p>
          <a:p>
            <a:endParaRPr lang="en-AU" b="1" i="1" dirty="0" smtClean="0"/>
          </a:p>
          <a:p>
            <a:pPr marL="285750" indent="-285750">
              <a:buFont typeface="Arial" panose="020B0604020202020204" pitchFamily="34" charset="0"/>
              <a:buChar char="•"/>
            </a:pPr>
            <a:r>
              <a:rPr lang="en-AU" b="1" i="1" dirty="0"/>
              <a:t>u</a:t>
            </a:r>
            <a:r>
              <a:rPr lang="en-AU" b="1" i="1" dirty="0" smtClean="0"/>
              <a:t>nderstand the M.E.A.L. plan of paragraph conceptualisation and construction</a:t>
            </a:r>
          </a:p>
          <a:p>
            <a:pPr marL="285750" indent="-285750">
              <a:buFont typeface="Arial" panose="020B0604020202020204" pitchFamily="34" charset="0"/>
              <a:buChar char="•"/>
            </a:pPr>
            <a:endParaRPr lang="en-AU" b="1" i="1" dirty="0"/>
          </a:p>
          <a:p>
            <a:endParaRPr lang="en-AU" b="1" i="1" dirty="0"/>
          </a:p>
          <a:p>
            <a:endParaRPr lang="en-AU" b="1" dirty="0" smtClean="0">
              <a:solidFill>
                <a:srgbClr val="0070C0"/>
              </a:solidFill>
            </a:endParaRPr>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3877462875"/>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523942" y="790909"/>
            <a:ext cx="11309840" cy="6617196"/>
          </a:xfrm>
          <a:prstGeom prst="rect">
            <a:avLst/>
          </a:prstGeom>
          <a:noFill/>
        </p:spPr>
        <p:txBody>
          <a:bodyPr wrap="square" rtlCol="0">
            <a:spAutoFit/>
          </a:bodyPr>
          <a:lstStyle/>
          <a:p>
            <a:r>
              <a:rPr lang="en-AU" b="1" dirty="0" smtClean="0"/>
              <a:t>                                                       </a:t>
            </a:r>
          </a:p>
          <a:p>
            <a:r>
              <a:rPr lang="en-AU" b="1" dirty="0"/>
              <a:t> </a:t>
            </a:r>
            <a:r>
              <a:rPr lang="en-AU" b="1" dirty="0" smtClean="0"/>
              <a:t>                                                                              </a:t>
            </a:r>
            <a:r>
              <a:rPr lang="en-AU" b="1" dirty="0" smtClean="0">
                <a:solidFill>
                  <a:srgbClr val="0070C0"/>
                </a:solidFill>
              </a:rPr>
              <a:t>REVERSE OUTLINING  </a:t>
            </a:r>
          </a:p>
          <a:p>
            <a:endParaRPr lang="en-AU" b="1" dirty="0" smtClean="0">
              <a:solidFill>
                <a:srgbClr val="0070C0"/>
              </a:solidFill>
            </a:endParaRPr>
          </a:p>
          <a:p>
            <a:r>
              <a:rPr lang="en-AU" b="1" dirty="0">
                <a:solidFill>
                  <a:srgbClr val="0070C0"/>
                </a:solidFill>
              </a:rPr>
              <a:t> </a:t>
            </a:r>
            <a:r>
              <a:rPr lang="en-AU" b="1" dirty="0" smtClean="0">
                <a:solidFill>
                  <a:srgbClr val="0070C0"/>
                </a:solidFill>
              </a:rPr>
              <a:t>                                                                   </a:t>
            </a:r>
          </a:p>
          <a:p>
            <a:r>
              <a:rPr lang="en-AU" sz="2800" i="1" dirty="0" smtClean="0"/>
              <a:t>Reverse outlining is a process which can help you re-organise and edit your writing. You are basically turning the collected paragraphs into a list of selected bullet points.</a:t>
            </a:r>
          </a:p>
          <a:p>
            <a:endParaRPr lang="en-AU" sz="2800" b="1" dirty="0"/>
          </a:p>
          <a:p>
            <a:endParaRPr lang="en-AU" sz="2800" b="1" dirty="0" smtClean="0"/>
          </a:p>
          <a:p>
            <a:pPr marL="571500" indent="-571500">
              <a:buAutoNum type="romanLcParenBoth"/>
            </a:pPr>
            <a:r>
              <a:rPr lang="en-AU" sz="2800" b="1" dirty="0" smtClean="0"/>
              <a:t>Simply read over the existing paragraphs in a section of your writing.</a:t>
            </a:r>
          </a:p>
          <a:p>
            <a:endParaRPr lang="en-AU" sz="2800" b="1" dirty="0" smtClean="0"/>
          </a:p>
          <a:p>
            <a:r>
              <a:rPr lang="en-AU" sz="2800" b="1" dirty="0" smtClean="0"/>
              <a:t>(ii)  Write down a paraphrase of each topic sentence in the existing order.</a:t>
            </a:r>
          </a:p>
          <a:p>
            <a:endParaRPr lang="en-AU" sz="2800" b="1" dirty="0" smtClean="0"/>
          </a:p>
          <a:p>
            <a:r>
              <a:rPr lang="en-AU" sz="2800" b="1" dirty="0" smtClean="0"/>
              <a:t>(iii)  Read over the existing sentences.</a:t>
            </a:r>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779944452"/>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967002" y="526958"/>
            <a:ext cx="11309840" cy="7017306"/>
          </a:xfrm>
          <a:prstGeom prst="rect">
            <a:avLst/>
          </a:prstGeom>
          <a:noFill/>
        </p:spPr>
        <p:txBody>
          <a:bodyPr wrap="square" rtlCol="0">
            <a:spAutoFit/>
          </a:bodyPr>
          <a:lstStyle/>
          <a:p>
            <a:r>
              <a:rPr lang="en-AU" b="1" dirty="0" smtClean="0"/>
              <a:t>                                                       </a:t>
            </a:r>
          </a:p>
          <a:p>
            <a:r>
              <a:rPr lang="en-AU" b="1" dirty="0"/>
              <a:t> </a:t>
            </a:r>
            <a:r>
              <a:rPr lang="en-AU" b="1" dirty="0" smtClean="0"/>
              <a:t>                                    </a:t>
            </a:r>
          </a:p>
          <a:p>
            <a:r>
              <a:rPr lang="en-AU" b="1" dirty="0"/>
              <a:t> </a:t>
            </a:r>
            <a:r>
              <a:rPr lang="en-AU" b="1" dirty="0" smtClean="0"/>
              <a:t>                      </a:t>
            </a:r>
            <a:r>
              <a:rPr lang="en-AU" sz="2400" b="1" dirty="0" smtClean="0"/>
              <a:t>WHERE PARAGRAPHS IN SCHOLARLY WRITING </a:t>
            </a:r>
            <a:r>
              <a:rPr lang="en-AU" sz="2400" b="1" u="sng" dirty="0" smtClean="0"/>
              <a:t>GO WRONG</a:t>
            </a:r>
            <a:endParaRPr lang="en-AU" sz="2400" b="1" u="sng" dirty="0" smtClean="0">
              <a:solidFill>
                <a:srgbClr val="0070C0"/>
              </a:solidFill>
            </a:endParaRPr>
          </a:p>
          <a:p>
            <a:endParaRPr lang="en-AU" b="1" dirty="0" smtClean="0">
              <a:solidFill>
                <a:srgbClr val="0070C0"/>
              </a:solidFill>
            </a:endParaRPr>
          </a:p>
          <a:p>
            <a:r>
              <a:rPr lang="en-AU" b="1" dirty="0">
                <a:solidFill>
                  <a:srgbClr val="0070C0"/>
                </a:solidFill>
              </a:rPr>
              <a:t> </a:t>
            </a:r>
            <a:r>
              <a:rPr lang="en-AU" b="1" dirty="0" smtClean="0">
                <a:solidFill>
                  <a:srgbClr val="0070C0"/>
                </a:solidFill>
              </a:rPr>
              <a:t>                                                                   </a:t>
            </a:r>
          </a:p>
          <a:p>
            <a:pPr marL="342900" indent="-342900">
              <a:buFont typeface="Arial" panose="020B0604020202020204" pitchFamily="34" charset="0"/>
              <a:buChar char="•"/>
            </a:pPr>
            <a:r>
              <a:rPr lang="en-AU" sz="2400" b="1" i="1" dirty="0" smtClean="0"/>
              <a:t>Too much information</a:t>
            </a:r>
          </a:p>
          <a:p>
            <a:pPr marL="342900" indent="-342900">
              <a:buFont typeface="Arial" panose="020B0604020202020204" pitchFamily="34" charset="0"/>
              <a:buChar char="•"/>
            </a:pPr>
            <a:endParaRPr lang="en-AU" sz="2400" b="1" i="1" dirty="0"/>
          </a:p>
          <a:p>
            <a:pPr marL="342900" indent="-342900">
              <a:buFont typeface="Arial" panose="020B0604020202020204" pitchFamily="34" charset="0"/>
              <a:buChar char="•"/>
            </a:pPr>
            <a:r>
              <a:rPr lang="en-AU" sz="2400" b="1" i="1" dirty="0" smtClean="0"/>
              <a:t>Too many ideas</a:t>
            </a:r>
          </a:p>
          <a:p>
            <a:endParaRPr lang="en-AU" sz="2400" b="1" i="1" dirty="0" smtClean="0"/>
          </a:p>
          <a:p>
            <a:pPr marL="342900" indent="-342900">
              <a:buFont typeface="Arial" panose="020B0604020202020204" pitchFamily="34" charset="0"/>
              <a:buChar char="•"/>
            </a:pPr>
            <a:r>
              <a:rPr lang="en-AU" sz="2400" b="1" i="1" dirty="0" smtClean="0"/>
              <a:t>Inappropriate placing of old and new information </a:t>
            </a:r>
          </a:p>
          <a:p>
            <a:endParaRPr lang="en-AU" sz="2400" b="1" i="1" dirty="0"/>
          </a:p>
          <a:p>
            <a:pPr marL="342900" indent="-342900">
              <a:buFont typeface="Arial" panose="020B0604020202020204" pitchFamily="34" charset="0"/>
              <a:buChar char="•"/>
            </a:pPr>
            <a:r>
              <a:rPr lang="en-AU" sz="2400" b="1" i="1" dirty="0" smtClean="0"/>
              <a:t>Not maintaining logical flow in the string of the grammatical subjects of sentences</a:t>
            </a:r>
          </a:p>
          <a:p>
            <a:endParaRPr lang="en-AU" sz="2400" b="1" i="1" dirty="0"/>
          </a:p>
          <a:p>
            <a:pPr marL="342900" indent="-342900">
              <a:buFont typeface="Arial" panose="020B0604020202020204" pitchFamily="34" charset="0"/>
              <a:buChar char="•"/>
            </a:pPr>
            <a:r>
              <a:rPr lang="en-AU" sz="2400" b="1" i="1" dirty="0" smtClean="0"/>
              <a:t>Poor linking between sentences, and between paragraphs</a:t>
            </a:r>
          </a:p>
          <a:p>
            <a:endParaRPr lang="en-AU" sz="2400" b="1" i="1" dirty="0"/>
          </a:p>
          <a:p>
            <a:pPr marL="342900" indent="-342900">
              <a:buFont typeface="Arial" panose="020B0604020202020204" pitchFamily="34" charset="0"/>
              <a:buChar char="•"/>
            </a:pPr>
            <a:r>
              <a:rPr lang="en-AU" sz="2400" b="1" i="1" dirty="0" smtClean="0"/>
              <a:t>Not referring back to main claim of paper, or section, chapter or thesis as a whole</a:t>
            </a:r>
          </a:p>
          <a:p>
            <a:endParaRPr lang="en-AU" sz="2400" b="1" i="1" dirty="0" smtClean="0"/>
          </a:p>
          <a:p>
            <a:endParaRPr lang="en-AU" sz="2400" i="1" dirty="0" smtClean="0"/>
          </a:p>
          <a:p>
            <a:endParaRPr lang="en-AU" sz="2400" i="1" dirty="0"/>
          </a:p>
          <a:p>
            <a:endParaRPr lang="en-AU" dirty="0" smtClean="0"/>
          </a:p>
        </p:txBody>
      </p:sp>
    </p:spTree>
    <p:extLst>
      <p:ext uri="{BB962C8B-B14F-4D97-AF65-F5344CB8AC3E}">
        <p14:creationId xmlns:p14="http://schemas.microsoft.com/office/powerpoint/2010/main" val="3260365205"/>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503665" y="209192"/>
            <a:ext cx="11099182" cy="1508105"/>
          </a:xfrm>
          <a:prstGeom prst="rect">
            <a:avLst/>
          </a:prstGeom>
          <a:noFill/>
        </p:spPr>
        <p:txBody>
          <a:bodyPr wrap="square" rtlCol="0">
            <a:spAutoFit/>
          </a:bodyPr>
          <a:lstStyle/>
          <a:p>
            <a:endParaRPr lang="en-AU" sz="2800" b="1" dirty="0" smtClean="0"/>
          </a:p>
          <a:p>
            <a:pPr algn="ctr"/>
            <a:r>
              <a:rPr lang="en-AU" sz="2800" b="1" dirty="0" smtClean="0"/>
              <a:t>REFERENCES</a:t>
            </a:r>
          </a:p>
          <a:p>
            <a:endParaRPr lang="en-AU" i="1" dirty="0"/>
          </a:p>
          <a:p>
            <a:endParaRPr lang="en-AU" dirty="0" smtClean="0"/>
          </a:p>
        </p:txBody>
      </p:sp>
      <p:sp>
        <p:nvSpPr>
          <p:cNvPr id="5" name="TextBox 4"/>
          <p:cNvSpPr txBox="1"/>
          <p:nvPr/>
        </p:nvSpPr>
        <p:spPr>
          <a:xfrm>
            <a:off x="1171977" y="1946372"/>
            <a:ext cx="184731" cy="3139321"/>
          </a:xfrm>
          <a:prstGeom prst="rect">
            <a:avLst/>
          </a:prstGeom>
          <a:noFill/>
        </p:spPr>
        <p:txBody>
          <a:bodyPr wrap="none" rtlCol="0">
            <a:spAutoFit/>
          </a:bodyPr>
          <a:lstStyle/>
          <a:p>
            <a:endParaRPr lang="en-AU" dirty="0" smtClean="0">
              <a:solidFill>
                <a:srgbClr val="0070C0"/>
              </a:solidFill>
            </a:endParaRPr>
          </a:p>
          <a:p>
            <a:endParaRPr lang="en-AU" dirty="0"/>
          </a:p>
          <a:p>
            <a:endParaRPr lang="en-AU" dirty="0" smtClean="0"/>
          </a:p>
          <a:p>
            <a:endParaRPr lang="en-AU" dirty="0"/>
          </a:p>
          <a:p>
            <a:endParaRPr lang="en-AU" dirty="0" smtClean="0"/>
          </a:p>
          <a:p>
            <a:endParaRPr lang="en-AU" dirty="0" smtClean="0"/>
          </a:p>
          <a:p>
            <a:endParaRPr lang="en-AU" dirty="0"/>
          </a:p>
          <a:p>
            <a:endParaRPr lang="en-AU" dirty="0" smtClean="0"/>
          </a:p>
          <a:p>
            <a:endParaRPr lang="en-AU" dirty="0"/>
          </a:p>
          <a:p>
            <a:endParaRPr lang="en-AU" dirty="0"/>
          </a:p>
          <a:p>
            <a:endParaRPr lang="en-US" dirty="0"/>
          </a:p>
        </p:txBody>
      </p:sp>
      <p:sp>
        <p:nvSpPr>
          <p:cNvPr id="6" name="TextBox 5"/>
          <p:cNvSpPr txBox="1"/>
          <p:nvPr/>
        </p:nvSpPr>
        <p:spPr>
          <a:xfrm>
            <a:off x="1264342" y="640080"/>
            <a:ext cx="9577829" cy="646331"/>
          </a:xfrm>
          <a:prstGeom prst="rect">
            <a:avLst/>
          </a:prstGeom>
          <a:noFill/>
        </p:spPr>
        <p:txBody>
          <a:bodyPr wrap="square" rtlCol="0">
            <a:spAutoFit/>
          </a:bodyPr>
          <a:lstStyle/>
          <a:p>
            <a:endParaRPr lang="en-AU" altLang="en-US" dirty="0" smtClean="0"/>
          </a:p>
          <a:p>
            <a:r>
              <a:rPr lang="en-AU" altLang="en-US" dirty="0" smtClean="0"/>
              <a:t> </a:t>
            </a:r>
            <a:endParaRPr lang="en-AU" altLang="en-US" dirty="0"/>
          </a:p>
        </p:txBody>
      </p:sp>
      <p:sp>
        <p:nvSpPr>
          <p:cNvPr id="7" name="TextBox 6"/>
          <p:cNvSpPr txBox="1"/>
          <p:nvPr/>
        </p:nvSpPr>
        <p:spPr>
          <a:xfrm>
            <a:off x="362213" y="1300041"/>
            <a:ext cx="11931805" cy="5693866"/>
          </a:xfrm>
          <a:prstGeom prst="rect">
            <a:avLst/>
          </a:prstGeom>
          <a:noFill/>
        </p:spPr>
        <p:txBody>
          <a:bodyPr wrap="square" rtlCol="0">
            <a:spAutoFit/>
          </a:bodyPr>
          <a:lstStyle/>
          <a:p>
            <a:endParaRPr lang="en-AU" sz="1400" dirty="0" smtClean="0"/>
          </a:p>
          <a:p>
            <a:r>
              <a:rPr lang="en-AU" sz="1400" i="1" dirty="0" smtClean="0"/>
              <a:t>Academic </a:t>
            </a:r>
            <a:r>
              <a:rPr lang="en-AU" sz="1400" i="1" dirty="0" err="1" smtClean="0"/>
              <a:t>Phrasebank</a:t>
            </a:r>
            <a:r>
              <a:rPr lang="en-AU" sz="1400" dirty="0" smtClean="0"/>
              <a:t>. 2018. The University of Manchesterhttp</a:t>
            </a:r>
            <a:r>
              <a:rPr lang="en-AU" sz="1400" dirty="0"/>
              <a:t>://www.phrasebank.manchester.ac.uk/explaining-cause-and-effect/</a:t>
            </a:r>
            <a:endParaRPr lang="en-AU" sz="1400" dirty="0" smtClean="0"/>
          </a:p>
          <a:p>
            <a:r>
              <a:rPr lang="en-AU" sz="1400" dirty="0" smtClean="0"/>
              <a:t>                                                      Accessed 24/04/18.</a:t>
            </a:r>
          </a:p>
          <a:p>
            <a:endParaRPr lang="en-AU" sz="1400" dirty="0" smtClean="0"/>
          </a:p>
          <a:p>
            <a:r>
              <a:rPr lang="en-AU" sz="1400" dirty="0" smtClean="0"/>
              <a:t>Goodson, Patricia. 2017. </a:t>
            </a:r>
            <a:r>
              <a:rPr lang="en-AU" sz="1400" i="1" dirty="0" smtClean="0"/>
              <a:t>Becoming an Academic Writer. </a:t>
            </a:r>
            <a:r>
              <a:rPr lang="en-AU" sz="1400" dirty="0" smtClean="0"/>
              <a:t>London: Sage.</a:t>
            </a:r>
            <a:endParaRPr lang="en-AU" sz="1400" i="1" dirty="0" smtClean="0"/>
          </a:p>
          <a:p>
            <a:endParaRPr lang="en-AU" sz="1400" dirty="0" smtClean="0"/>
          </a:p>
          <a:p>
            <a:r>
              <a:rPr lang="en-AU" sz="1400" dirty="0"/>
              <a:t>Gopen, </a:t>
            </a:r>
            <a:r>
              <a:rPr lang="en-AU" sz="1400" dirty="0" smtClean="0"/>
              <a:t>D</a:t>
            </a:r>
            <a:r>
              <a:rPr lang="en-AU" sz="1400" dirty="0"/>
              <a:t>. and Judith Swan. 1990. “The Science of Scientific Writing”. </a:t>
            </a:r>
            <a:r>
              <a:rPr lang="en-AU" sz="1400" i="1" dirty="0"/>
              <a:t>American Scientist</a:t>
            </a:r>
            <a:r>
              <a:rPr lang="en-AU" sz="1400" dirty="0"/>
              <a:t>. (78) 550-558.</a:t>
            </a:r>
          </a:p>
          <a:p>
            <a:endParaRPr lang="en-AU" sz="1400" i="1" dirty="0" smtClean="0"/>
          </a:p>
          <a:p>
            <a:r>
              <a:rPr lang="en-AU" sz="1400" dirty="0" err="1" smtClean="0"/>
              <a:t>Gray</a:t>
            </a:r>
            <a:r>
              <a:rPr lang="en-AU" sz="1400" dirty="0" smtClean="0"/>
              <a:t>, T. 2005. </a:t>
            </a:r>
            <a:r>
              <a:rPr lang="en-AU" sz="1400" i="1" dirty="0" smtClean="0"/>
              <a:t>Publish and Flourish. Springfield, IL: </a:t>
            </a:r>
            <a:r>
              <a:rPr lang="en-AU" sz="1400" dirty="0" smtClean="0"/>
              <a:t>Teaching Academy, New Mexico State University.</a:t>
            </a:r>
          </a:p>
          <a:p>
            <a:endParaRPr lang="en-AU" sz="1400" dirty="0"/>
          </a:p>
          <a:p>
            <a:r>
              <a:rPr lang="en-AU" sz="1400" i="1" dirty="0" smtClean="0"/>
              <a:t>Paragraph Development</a:t>
            </a:r>
            <a:r>
              <a:rPr lang="en-AU" sz="1400" dirty="0" smtClean="0"/>
              <a:t>. 2018.  </a:t>
            </a:r>
            <a:r>
              <a:rPr lang="en-AU" sz="1400" dirty="0" err="1" smtClean="0"/>
              <a:t>Lingnan</a:t>
            </a:r>
            <a:r>
              <a:rPr lang="en-AU" sz="1400" dirty="0" smtClean="0"/>
              <a:t> University</a:t>
            </a:r>
            <a:r>
              <a:rPr lang="en-AU" sz="1400" dirty="0"/>
              <a:t>. </a:t>
            </a:r>
            <a:r>
              <a:rPr lang="en-AU" sz="1400" dirty="0">
                <a:hlinkClick r:id="rId4"/>
              </a:rPr>
              <a:t>https://</a:t>
            </a:r>
            <a:r>
              <a:rPr lang="en-AU" sz="1400" dirty="0" smtClean="0">
                <a:hlinkClick r:id="rId4"/>
              </a:rPr>
              <a:t>www.ln.edu.hk/eng/rhetoric/Paragraph%20Development/Paragraph07.html</a:t>
            </a:r>
            <a:r>
              <a:rPr lang="en-AU" sz="1400" dirty="0" smtClean="0"/>
              <a:t>. Accessed 20/04/18</a:t>
            </a:r>
            <a:endParaRPr lang="en-AU" sz="1400" dirty="0"/>
          </a:p>
          <a:p>
            <a:endParaRPr lang="en-AU" sz="1400" dirty="0" smtClean="0"/>
          </a:p>
          <a:p>
            <a:r>
              <a:rPr lang="en-AU" sz="1400" dirty="0" smtClean="0"/>
              <a:t>Rosenwasser D. </a:t>
            </a:r>
            <a:r>
              <a:rPr lang="en-AU" sz="1400" dirty="0"/>
              <a:t>and </a:t>
            </a:r>
            <a:r>
              <a:rPr lang="en-AU" sz="1400" dirty="0" smtClean="0"/>
              <a:t>Jill Stephen. 2009. </a:t>
            </a:r>
            <a:r>
              <a:rPr lang="en-AU" sz="1400" i="1" dirty="0" smtClean="0"/>
              <a:t>Writing Analytically. </a:t>
            </a:r>
            <a:r>
              <a:rPr lang="en-AU" sz="1400" dirty="0" smtClean="0"/>
              <a:t>Boston: Thomson Higher Education.</a:t>
            </a:r>
            <a:endParaRPr lang="en-AU" sz="1400" dirty="0"/>
          </a:p>
          <a:p>
            <a:r>
              <a:rPr lang="en-AU" sz="1400" dirty="0" smtClean="0"/>
              <a:t>   </a:t>
            </a:r>
          </a:p>
          <a:p>
            <a:r>
              <a:rPr lang="en-AU" sz="1400" i="1" dirty="0" smtClean="0"/>
              <a:t>Scientific Writing Resource</a:t>
            </a:r>
            <a:r>
              <a:rPr lang="en-AU" sz="1400" dirty="0" smtClean="0"/>
              <a:t>. 2018. Duke University. </a:t>
            </a:r>
            <a:r>
              <a:rPr lang="en-AU" sz="1400" dirty="0">
                <a:hlinkClick r:id="rId5"/>
              </a:rPr>
              <a:t>Lesson 3: Scientific Writing Resource - Duke University</a:t>
            </a:r>
            <a:r>
              <a:rPr lang="en-AU" sz="1400" dirty="0"/>
              <a:t>   </a:t>
            </a:r>
            <a:r>
              <a:rPr lang="en-AU" sz="1400" dirty="0" smtClean="0"/>
              <a:t>                </a:t>
            </a:r>
          </a:p>
          <a:p>
            <a:r>
              <a:rPr lang="en-AU" sz="1400" dirty="0"/>
              <a:t> </a:t>
            </a:r>
            <a:r>
              <a:rPr lang="en-AU" sz="1400" dirty="0" smtClean="0"/>
              <a:t>                                                                                           https</a:t>
            </a:r>
            <a:r>
              <a:rPr lang="en-AU" sz="1400" dirty="0"/>
              <a:t>://</a:t>
            </a:r>
            <a:r>
              <a:rPr lang="en-AU" sz="1400" dirty="0" smtClean="0"/>
              <a:t>cgi.duke.edu/web/sciwriting/index.php?action=lesson3 . Accessed 21/04/18</a:t>
            </a:r>
            <a:endParaRPr lang="en-AU" sz="1400" dirty="0"/>
          </a:p>
          <a:p>
            <a:endParaRPr lang="en-AU" sz="1400" dirty="0"/>
          </a:p>
          <a:p>
            <a:r>
              <a:rPr lang="en-AU" sz="1400" i="1" dirty="0" smtClean="0"/>
              <a:t>Using English for Academic Purposes (</a:t>
            </a:r>
            <a:r>
              <a:rPr lang="en-AU" sz="1400" dirty="0" err="1" smtClean="0"/>
              <a:t>UEfAP</a:t>
            </a:r>
            <a:r>
              <a:rPr lang="en-AU" sz="1400" dirty="0" smtClean="0"/>
              <a:t>) </a:t>
            </a:r>
            <a:r>
              <a:rPr lang="en-AU" sz="1400" dirty="0">
                <a:hlinkClick r:id="rId6"/>
              </a:rPr>
              <a:t>http://</a:t>
            </a:r>
            <a:r>
              <a:rPr lang="en-AU" sz="1400" dirty="0" smtClean="0">
                <a:hlinkClick r:id="rId6"/>
              </a:rPr>
              <a:t>www.uefap.com/writing/exercise/exwripar.htm</a:t>
            </a:r>
            <a:r>
              <a:rPr lang="en-AU" sz="1400" dirty="0" smtClean="0"/>
              <a:t>. Accessed 23/04/18.</a:t>
            </a:r>
            <a:endParaRPr lang="en-AU" sz="1400" dirty="0"/>
          </a:p>
          <a:p>
            <a:r>
              <a:rPr lang="en-AU" sz="1400" dirty="0"/>
              <a:t>                                    </a:t>
            </a:r>
          </a:p>
          <a:p>
            <a:r>
              <a:rPr lang="en-AU" sz="1400" dirty="0" err="1" smtClean="0"/>
              <a:t>Zawieska</a:t>
            </a:r>
            <a:r>
              <a:rPr lang="en-AU" sz="1400" dirty="0"/>
              <a:t>, </a:t>
            </a:r>
            <a:r>
              <a:rPr lang="en-AU" sz="1400" dirty="0" smtClean="0"/>
              <a:t>J. and Jana </a:t>
            </a:r>
            <a:r>
              <a:rPr lang="en-AU" sz="1400" dirty="0" err="1" smtClean="0"/>
              <a:t>Pieriegud</a:t>
            </a:r>
            <a:r>
              <a:rPr lang="en-AU" sz="1400" dirty="0" smtClean="0"/>
              <a:t>. </a:t>
            </a:r>
            <a:r>
              <a:rPr lang="en-AU" sz="1400" dirty="0"/>
              <a:t>2018. “Smart city as a tool for sustainable mobility and transport decarbonisation. </a:t>
            </a:r>
            <a:r>
              <a:rPr lang="en-AU" sz="1400" i="1" dirty="0"/>
              <a:t>Transport Policy</a:t>
            </a:r>
            <a:r>
              <a:rPr lang="en-AU" sz="1400" dirty="0"/>
              <a:t> </a:t>
            </a:r>
            <a:r>
              <a:rPr lang="en-AU" sz="1400" dirty="0" smtClean="0"/>
              <a:t>(63). </a:t>
            </a:r>
            <a:r>
              <a:rPr lang="en-AU" sz="1400" dirty="0"/>
              <a:t>39–50</a:t>
            </a:r>
            <a:r>
              <a:rPr lang="en-AU" sz="1400" dirty="0" smtClean="0"/>
              <a:t>.</a:t>
            </a:r>
            <a:endParaRPr lang="en-AU" sz="1400" dirty="0"/>
          </a:p>
          <a:p>
            <a:r>
              <a:rPr lang="en-AU" sz="1400" dirty="0"/>
              <a:t>                   </a:t>
            </a:r>
            <a:r>
              <a:rPr lang="en-AU" sz="1400" dirty="0" smtClean="0"/>
              <a:t>             </a:t>
            </a:r>
          </a:p>
          <a:p>
            <a:r>
              <a:rPr lang="en-AU" sz="1400" i="1" dirty="0" smtClean="0"/>
              <a:t>                                       </a:t>
            </a:r>
            <a:endParaRPr lang="en-AU" sz="1400" i="1" dirty="0"/>
          </a:p>
          <a:p>
            <a:endParaRPr lang="en-AU" sz="1400" dirty="0"/>
          </a:p>
          <a:p>
            <a:endParaRPr lang="en-AU" sz="1400" dirty="0" smtClean="0"/>
          </a:p>
          <a:p>
            <a:endParaRPr lang="en-AU" sz="1400" dirty="0"/>
          </a:p>
          <a:p>
            <a:r>
              <a:rPr lang="en-AU" sz="1400" dirty="0" smtClean="0"/>
              <a:t>.</a:t>
            </a:r>
            <a:endParaRPr lang="en-US" sz="1400" dirty="0"/>
          </a:p>
        </p:txBody>
      </p:sp>
    </p:spTree>
    <p:extLst>
      <p:ext uri="{BB962C8B-B14F-4D97-AF65-F5344CB8AC3E}">
        <p14:creationId xmlns:p14="http://schemas.microsoft.com/office/powerpoint/2010/main" val="3409435809"/>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523942" y="737005"/>
            <a:ext cx="11309840" cy="8894743"/>
          </a:xfrm>
          <a:prstGeom prst="rect">
            <a:avLst/>
          </a:prstGeom>
          <a:noFill/>
        </p:spPr>
        <p:txBody>
          <a:bodyPr wrap="square" rtlCol="0">
            <a:spAutoFit/>
          </a:bodyPr>
          <a:lstStyle/>
          <a:p>
            <a:r>
              <a:rPr lang="en-AU" b="1" dirty="0" smtClean="0"/>
              <a:t>                                                                    </a:t>
            </a:r>
            <a:r>
              <a:rPr lang="en-AU" b="1" dirty="0"/>
              <a:t> </a:t>
            </a:r>
            <a:r>
              <a:rPr lang="en-AU" b="1" dirty="0" smtClean="0"/>
              <a:t>   </a:t>
            </a:r>
            <a:endParaRPr lang="en-AU" b="1" dirty="0" smtClean="0">
              <a:solidFill>
                <a:srgbClr val="0070C0"/>
              </a:solidFill>
            </a:endParaRPr>
          </a:p>
          <a:p>
            <a:r>
              <a:rPr lang="en-AU" b="1" dirty="0" smtClean="0">
                <a:solidFill>
                  <a:srgbClr val="0070C0"/>
                </a:solidFill>
              </a:rPr>
              <a:t>                                                                   </a:t>
            </a:r>
            <a:r>
              <a:rPr lang="en-AU" sz="3200" b="1" dirty="0" smtClean="0"/>
              <a:t>What is a paragraph?</a:t>
            </a:r>
          </a:p>
          <a:p>
            <a:endParaRPr lang="en-AU" b="1" dirty="0"/>
          </a:p>
          <a:p>
            <a:pPr marL="285750" indent="-285750">
              <a:buFont typeface="Arial" panose="020B0604020202020204" pitchFamily="34" charset="0"/>
              <a:buChar char="•"/>
            </a:pPr>
            <a:r>
              <a:rPr lang="en-AU" b="1" i="1" dirty="0" smtClean="0"/>
              <a:t>A paragraph is sometimes defined as a unit of thought, </a:t>
            </a:r>
            <a:r>
              <a:rPr lang="en-AU" b="1" i="1" dirty="0" smtClean="0">
                <a:solidFill>
                  <a:srgbClr val="0070C0"/>
                </a:solidFill>
              </a:rPr>
              <a:t>but this is not really an accurate description.</a:t>
            </a:r>
          </a:p>
          <a:p>
            <a:endParaRPr lang="en-AU" b="1" dirty="0" smtClean="0">
              <a:solidFill>
                <a:srgbClr val="0070C0"/>
              </a:solidFill>
            </a:endParaRPr>
          </a:p>
          <a:p>
            <a:endParaRPr lang="en-AU" b="1" dirty="0" smtClean="0">
              <a:solidFill>
                <a:srgbClr val="0070C0"/>
              </a:solidFill>
            </a:endParaRPr>
          </a:p>
          <a:p>
            <a:pPr marL="285750" indent="-285750">
              <a:buFont typeface="Arial" panose="020B0604020202020204" pitchFamily="34" charset="0"/>
              <a:buChar char="•"/>
            </a:pPr>
            <a:r>
              <a:rPr lang="en-AU" b="1" i="1" dirty="0" smtClean="0"/>
              <a:t>It is often claimed that an effective scholarly paragraph contains </a:t>
            </a:r>
            <a:r>
              <a:rPr lang="en-AU" b="1" i="1" u="sng" dirty="0" smtClean="0"/>
              <a:t>one main idea </a:t>
            </a:r>
            <a:r>
              <a:rPr lang="en-AU" b="1" i="1" dirty="0" smtClean="0"/>
              <a:t>(e. g. Goodson 2016),  </a:t>
            </a:r>
            <a:r>
              <a:rPr lang="en-AU" b="1" i="1" dirty="0" smtClean="0">
                <a:solidFill>
                  <a:srgbClr val="0070C0"/>
                </a:solidFill>
              </a:rPr>
              <a:t>but perhaps this is an oversimplification. </a:t>
            </a:r>
            <a:r>
              <a:rPr lang="en-AU" b="1" i="1" dirty="0" smtClean="0"/>
              <a:t>(Rosenwasser </a:t>
            </a:r>
            <a:r>
              <a:rPr lang="en-AU" b="1" i="1" dirty="0"/>
              <a:t>&amp;Stephen, 2009.)</a:t>
            </a:r>
            <a:endParaRPr lang="en-AU" b="1" i="1" dirty="0" smtClean="0">
              <a:solidFill>
                <a:srgbClr val="0070C0"/>
              </a:solidFill>
            </a:endParaRPr>
          </a:p>
          <a:p>
            <a:pPr marL="285750" indent="-285750">
              <a:buFont typeface="Arial" panose="020B0604020202020204" pitchFamily="34" charset="0"/>
              <a:buChar char="•"/>
            </a:pPr>
            <a:endParaRPr lang="en-AU" b="1" i="1" dirty="0" smtClean="0"/>
          </a:p>
          <a:p>
            <a:endParaRPr lang="en-AU" b="1" i="1" dirty="0"/>
          </a:p>
          <a:p>
            <a:pPr marL="285750" indent="-285750">
              <a:buFont typeface="Arial" panose="020B0604020202020204" pitchFamily="34" charset="0"/>
              <a:buChar char="•"/>
            </a:pPr>
            <a:r>
              <a:rPr lang="en-AU" b="1" i="1" dirty="0" smtClean="0"/>
              <a:t>We all recognize a paragraph when we see it. </a:t>
            </a:r>
            <a:r>
              <a:rPr lang="en-AU" b="1" i="1" dirty="0">
                <a:solidFill>
                  <a:srgbClr val="0070C0"/>
                </a:solidFill>
              </a:rPr>
              <a:t>B</a:t>
            </a:r>
            <a:r>
              <a:rPr lang="en-AU" b="1" i="1" dirty="0" smtClean="0">
                <a:solidFill>
                  <a:srgbClr val="0070C0"/>
                </a:solidFill>
              </a:rPr>
              <a:t>ut what are the best ways to conceptualize it?</a:t>
            </a:r>
          </a:p>
          <a:p>
            <a:endParaRPr lang="en-AU" b="1" i="1" dirty="0" smtClean="0"/>
          </a:p>
          <a:p>
            <a:endParaRPr lang="en-AU" b="1" i="1" dirty="0" smtClean="0"/>
          </a:p>
          <a:p>
            <a:pPr marL="285750" indent="-285750">
              <a:buFont typeface="Arial" panose="020B0604020202020204" pitchFamily="34" charset="0"/>
              <a:buChar char="•"/>
            </a:pPr>
            <a:r>
              <a:rPr lang="en-AU" b="1" i="1" dirty="0" smtClean="0"/>
              <a:t>There are various ways to look at paragraphs – </a:t>
            </a:r>
            <a:r>
              <a:rPr lang="en-AU" b="1" i="1" dirty="0" smtClean="0">
                <a:solidFill>
                  <a:srgbClr val="0070C0"/>
                </a:solidFill>
              </a:rPr>
              <a:t>consider which ways best suit your purpose</a:t>
            </a:r>
            <a:r>
              <a:rPr lang="en-AU" b="1" i="1" dirty="0" smtClean="0"/>
              <a:t>.</a:t>
            </a:r>
          </a:p>
          <a:p>
            <a:pPr marL="285750" indent="-285750">
              <a:buFont typeface="Arial" panose="020B0604020202020204" pitchFamily="34" charset="0"/>
              <a:buChar char="•"/>
            </a:pPr>
            <a:endParaRPr lang="en-AU" b="1" i="1" dirty="0"/>
          </a:p>
          <a:p>
            <a:endParaRPr lang="en-AU" b="1" i="1" dirty="0"/>
          </a:p>
          <a:p>
            <a:pPr marL="285750" indent="-285750">
              <a:buFont typeface="Arial" panose="020B0604020202020204" pitchFamily="34" charset="0"/>
              <a:buChar char="•"/>
            </a:pPr>
            <a:r>
              <a:rPr lang="en-AU" b="1" i="1" dirty="0" smtClean="0"/>
              <a:t>Since </a:t>
            </a:r>
            <a:r>
              <a:rPr lang="en-AU" b="1" i="1" dirty="0" smtClean="0">
                <a:solidFill>
                  <a:srgbClr val="0070C0"/>
                </a:solidFill>
              </a:rPr>
              <a:t>a paragraph forms part of an argument which supports a larger claim</a:t>
            </a:r>
            <a:r>
              <a:rPr lang="en-AU" b="1" i="1" dirty="0" smtClean="0"/>
              <a:t>, when constructing a paragraph, it is important to always keep the broader argument in mind.</a:t>
            </a:r>
            <a:endParaRPr lang="en-AU" b="1" i="1" dirty="0"/>
          </a:p>
          <a:p>
            <a:endParaRPr lang="en-AU" i="1" dirty="0" smtClean="0"/>
          </a:p>
          <a:p>
            <a:endParaRPr lang="en-AU" b="1" dirty="0"/>
          </a:p>
          <a:p>
            <a:pPr marL="285750" indent="-285750">
              <a:buFont typeface="Arial" panose="020B0604020202020204" pitchFamily="34" charset="0"/>
              <a:buChar char="•"/>
            </a:pPr>
            <a:endParaRPr lang="en-AU" i="1" dirty="0"/>
          </a:p>
          <a:p>
            <a:endParaRPr lang="en-AU" b="1" i="1" dirty="0" smtClean="0"/>
          </a:p>
          <a:p>
            <a:pPr marL="285750" indent="-285750">
              <a:buFont typeface="Arial" panose="020B0604020202020204" pitchFamily="34" charset="0"/>
              <a:buChar char="•"/>
            </a:pPr>
            <a:endParaRPr lang="en-AU" b="1" i="1" dirty="0" smtClean="0"/>
          </a:p>
          <a:p>
            <a:endParaRPr lang="en-AU" b="1" i="1" dirty="0"/>
          </a:p>
          <a:p>
            <a:endParaRPr lang="en-AU" b="1" i="1" dirty="0" smtClean="0"/>
          </a:p>
          <a:p>
            <a:endParaRPr lang="en-AU" b="1" i="1" dirty="0"/>
          </a:p>
          <a:p>
            <a:endParaRPr lang="en-AU" b="1" dirty="0" smtClean="0">
              <a:solidFill>
                <a:srgbClr val="0070C0"/>
              </a:solidFill>
            </a:endParaRPr>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3126880934"/>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523942" y="737005"/>
            <a:ext cx="11309840" cy="8802410"/>
          </a:xfrm>
          <a:prstGeom prst="rect">
            <a:avLst/>
          </a:prstGeom>
          <a:noFill/>
        </p:spPr>
        <p:txBody>
          <a:bodyPr wrap="square" rtlCol="0">
            <a:spAutoFit/>
          </a:bodyPr>
          <a:lstStyle/>
          <a:p>
            <a:r>
              <a:rPr lang="en-AU" b="1" dirty="0" smtClean="0"/>
              <a:t>                                                                    </a:t>
            </a:r>
            <a:r>
              <a:rPr lang="en-AU" b="1" dirty="0"/>
              <a:t> </a:t>
            </a:r>
            <a:r>
              <a:rPr lang="en-AU" b="1" dirty="0" smtClean="0"/>
              <a:t>   </a:t>
            </a:r>
            <a:endParaRPr lang="en-AU" b="1" dirty="0" smtClean="0">
              <a:solidFill>
                <a:srgbClr val="0070C0"/>
              </a:solidFill>
            </a:endParaRPr>
          </a:p>
          <a:p>
            <a:r>
              <a:rPr lang="en-AU" b="1" dirty="0" smtClean="0">
                <a:solidFill>
                  <a:srgbClr val="0070C0"/>
                </a:solidFill>
              </a:rPr>
              <a:t>                    </a:t>
            </a:r>
            <a:r>
              <a:rPr lang="en-AU" sz="3200" b="1" dirty="0" smtClean="0"/>
              <a:t>The function of the paragraph in scholarly writing</a:t>
            </a:r>
          </a:p>
          <a:p>
            <a:endParaRPr lang="en-AU" i="1" dirty="0" smtClean="0"/>
          </a:p>
          <a:p>
            <a:r>
              <a:rPr lang="en-AU" i="1" dirty="0" smtClean="0"/>
              <a:t>                                                          </a:t>
            </a:r>
          </a:p>
          <a:p>
            <a:pPr marL="285750" indent="-285750">
              <a:buFont typeface="Wingdings" panose="05000000000000000000" pitchFamily="2" charset="2"/>
              <a:buChar char="§"/>
            </a:pPr>
            <a:r>
              <a:rPr lang="en-AU" sz="2400" i="1" dirty="0" smtClean="0">
                <a:solidFill>
                  <a:srgbClr val="C00000"/>
                </a:solidFill>
              </a:rPr>
              <a:t>PRESENTS </a:t>
            </a:r>
            <a:r>
              <a:rPr lang="en-AU" sz="2400" i="1" dirty="0" smtClean="0"/>
              <a:t>information</a:t>
            </a:r>
          </a:p>
          <a:p>
            <a:endParaRPr lang="en-AU" i="1" dirty="0" smtClean="0"/>
          </a:p>
          <a:p>
            <a:pPr marL="285750" indent="-285750">
              <a:buFont typeface="Wingdings" panose="05000000000000000000" pitchFamily="2" charset="2"/>
              <a:buChar char="§"/>
            </a:pPr>
            <a:r>
              <a:rPr lang="en-AU" sz="2400" i="1" dirty="0" smtClean="0">
                <a:solidFill>
                  <a:srgbClr val="C00000"/>
                </a:solidFill>
              </a:rPr>
              <a:t>MAKES </a:t>
            </a:r>
            <a:r>
              <a:rPr lang="en-AU" sz="2400" i="1" dirty="0" smtClean="0"/>
              <a:t>claims</a:t>
            </a:r>
            <a:endParaRPr lang="en-AU" sz="2400" i="1" dirty="0" smtClean="0">
              <a:solidFill>
                <a:srgbClr val="C00000"/>
              </a:solidFill>
            </a:endParaRPr>
          </a:p>
          <a:p>
            <a:pPr marL="285750" indent="-285750">
              <a:buFont typeface="Wingdings" panose="05000000000000000000" pitchFamily="2" charset="2"/>
              <a:buChar char="§"/>
            </a:pPr>
            <a:endParaRPr lang="en-AU" sz="2400" i="1" dirty="0">
              <a:solidFill>
                <a:srgbClr val="C00000"/>
              </a:solidFill>
            </a:endParaRPr>
          </a:p>
          <a:p>
            <a:pPr marL="285750" indent="-285750">
              <a:buFont typeface="Wingdings" panose="05000000000000000000" pitchFamily="2" charset="2"/>
              <a:buChar char="§"/>
            </a:pPr>
            <a:r>
              <a:rPr lang="en-AU" sz="2400" i="1" dirty="0" smtClean="0">
                <a:solidFill>
                  <a:srgbClr val="C00000"/>
                </a:solidFill>
              </a:rPr>
              <a:t>SUPPORTS </a:t>
            </a:r>
            <a:r>
              <a:rPr lang="en-AU" sz="2400" i="1" dirty="0" smtClean="0"/>
              <a:t>these claims with evidence</a:t>
            </a:r>
            <a:endParaRPr lang="en-AU" sz="2400" i="1" dirty="0">
              <a:solidFill>
                <a:srgbClr val="C00000"/>
              </a:solidFill>
            </a:endParaRPr>
          </a:p>
          <a:p>
            <a:endParaRPr lang="en-AU" i="1" dirty="0"/>
          </a:p>
          <a:p>
            <a:pPr marL="285750" indent="-285750">
              <a:buFont typeface="Wingdings" panose="05000000000000000000" pitchFamily="2" charset="2"/>
              <a:buChar char="§"/>
            </a:pPr>
            <a:r>
              <a:rPr lang="en-AU" sz="2400" i="1" dirty="0" smtClean="0">
                <a:solidFill>
                  <a:srgbClr val="C00000"/>
                </a:solidFill>
              </a:rPr>
              <a:t>ANALYSES </a:t>
            </a:r>
            <a:r>
              <a:rPr lang="en-AU" sz="2400" i="1" dirty="0" smtClean="0"/>
              <a:t>information</a:t>
            </a:r>
          </a:p>
          <a:p>
            <a:endParaRPr lang="en-AU" i="1" dirty="0"/>
          </a:p>
          <a:p>
            <a:pPr marL="285750" indent="-285750">
              <a:buFont typeface="Wingdings" panose="05000000000000000000" pitchFamily="2" charset="2"/>
              <a:buChar char="§"/>
            </a:pPr>
            <a:r>
              <a:rPr lang="en-AU" sz="2400" i="1" dirty="0" smtClean="0">
                <a:solidFill>
                  <a:srgbClr val="C00000"/>
                </a:solidFill>
              </a:rPr>
              <a:t>CRITIQUES </a:t>
            </a:r>
            <a:r>
              <a:rPr lang="en-AU" sz="2400" i="1" dirty="0" smtClean="0"/>
              <a:t>the writing of others</a:t>
            </a:r>
          </a:p>
          <a:p>
            <a:endParaRPr lang="en-AU" i="1" dirty="0"/>
          </a:p>
          <a:p>
            <a:pPr marL="285750" indent="-285750">
              <a:buFont typeface="Wingdings" panose="05000000000000000000" pitchFamily="2" charset="2"/>
              <a:buChar char="§"/>
            </a:pPr>
            <a:r>
              <a:rPr lang="en-AU" sz="2400" i="1" dirty="0" smtClean="0">
                <a:solidFill>
                  <a:srgbClr val="C00000"/>
                </a:solidFill>
              </a:rPr>
              <a:t>SUPPORTS </a:t>
            </a:r>
            <a:r>
              <a:rPr lang="en-AU" sz="2400" i="1" dirty="0" smtClean="0"/>
              <a:t>the broader argument</a:t>
            </a:r>
          </a:p>
          <a:p>
            <a:endParaRPr lang="en-AU" i="1" dirty="0"/>
          </a:p>
          <a:p>
            <a:pPr marL="285750" indent="-285750">
              <a:buFont typeface="Wingdings" panose="05000000000000000000" pitchFamily="2" charset="2"/>
              <a:buChar char="§"/>
            </a:pPr>
            <a:r>
              <a:rPr lang="en-AU" sz="2400" i="1" dirty="0" smtClean="0">
                <a:solidFill>
                  <a:srgbClr val="C00000"/>
                </a:solidFill>
              </a:rPr>
              <a:t>LINKS</a:t>
            </a:r>
            <a:r>
              <a:rPr lang="en-AU" sz="2400" i="1" dirty="0" smtClean="0">
                <a:solidFill>
                  <a:srgbClr val="00609F"/>
                </a:solidFill>
              </a:rPr>
              <a:t> </a:t>
            </a:r>
            <a:r>
              <a:rPr lang="en-AU" sz="2400" i="1" dirty="0" smtClean="0"/>
              <a:t>these functions </a:t>
            </a:r>
            <a:r>
              <a:rPr lang="en-AU" sz="2400" i="1" u="sng" dirty="0" smtClean="0"/>
              <a:t>within</a:t>
            </a:r>
            <a:r>
              <a:rPr lang="en-AU" sz="2400" i="1" dirty="0" smtClean="0"/>
              <a:t> and </a:t>
            </a:r>
            <a:r>
              <a:rPr lang="en-AU" sz="2400" i="1" u="sng" dirty="0" smtClean="0"/>
              <a:t>between</a:t>
            </a:r>
            <a:r>
              <a:rPr lang="en-AU" sz="2400" i="1" dirty="0" smtClean="0"/>
              <a:t> other paragraphs</a:t>
            </a:r>
            <a:endParaRPr lang="en-AU" sz="2400" i="1" u="sng" dirty="0"/>
          </a:p>
          <a:p>
            <a:pPr marL="285750" indent="-285750">
              <a:buFont typeface="Arial" panose="020B0604020202020204" pitchFamily="34" charset="0"/>
              <a:buChar char="•"/>
            </a:pPr>
            <a:endParaRPr lang="en-AU" i="1" dirty="0"/>
          </a:p>
          <a:p>
            <a:endParaRPr lang="en-AU" b="1" i="1" dirty="0" smtClean="0"/>
          </a:p>
          <a:p>
            <a:pPr marL="285750" indent="-285750">
              <a:buFont typeface="Arial" panose="020B0604020202020204" pitchFamily="34" charset="0"/>
              <a:buChar char="•"/>
            </a:pPr>
            <a:endParaRPr lang="en-AU" b="1" i="1" dirty="0" smtClean="0"/>
          </a:p>
          <a:p>
            <a:endParaRPr lang="en-AU" b="1" i="1" dirty="0"/>
          </a:p>
          <a:p>
            <a:endParaRPr lang="en-AU" b="1" i="1" dirty="0" smtClean="0"/>
          </a:p>
          <a:p>
            <a:endParaRPr lang="en-AU" b="1" i="1" dirty="0"/>
          </a:p>
          <a:p>
            <a:endParaRPr lang="en-AU" b="1" dirty="0" smtClean="0">
              <a:solidFill>
                <a:srgbClr val="0070C0"/>
              </a:solidFill>
            </a:endParaRPr>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342622632"/>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190924" y="964958"/>
            <a:ext cx="11909196" cy="5478423"/>
          </a:xfrm>
          <a:prstGeom prst="rect">
            <a:avLst/>
          </a:prstGeom>
          <a:noFill/>
        </p:spPr>
        <p:txBody>
          <a:bodyPr wrap="square" rtlCol="0">
            <a:spAutoFit/>
          </a:bodyPr>
          <a:lstStyle/>
          <a:p>
            <a:r>
              <a:rPr lang="en-AU" sz="2400" b="1" dirty="0" smtClean="0"/>
              <a:t>                                      Approaches to the paragraph in scholarly writing </a:t>
            </a:r>
          </a:p>
          <a:p>
            <a:r>
              <a:rPr lang="en-AU" sz="2400" b="1" dirty="0"/>
              <a:t> </a:t>
            </a:r>
            <a:r>
              <a:rPr lang="en-AU" sz="2400" b="1" dirty="0" smtClean="0"/>
              <a:t>                                                           </a:t>
            </a:r>
          </a:p>
          <a:p>
            <a:r>
              <a:rPr lang="en-AU" sz="2400" b="1" dirty="0"/>
              <a:t> </a:t>
            </a:r>
            <a:r>
              <a:rPr lang="en-AU" sz="2400" b="1" dirty="0" smtClean="0"/>
              <a:t>                                                             GOODSON (2017)</a:t>
            </a:r>
          </a:p>
          <a:p>
            <a:endParaRPr lang="en-AU" sz="2400" b="1" dirty="0">
              <a:solidFill>
                <a:srgbClr val="0070C0"/>
              </a:solidFill>
            </a:endParaRPr>
          </a:p>
          <a:p>
            <a:r>
              <a:rPr lang="en-AU" b="1" dirty="0" smtClean="0">
                <a:solidFill>
                  <a:srgbClr val="0070C0"/>
                </a:solidFill>
              </a:rPr>
              <a:t>                                                                </a:t>
            </a:r>
            <a:r>
              <a:rPr lang="en-AU" sz="2400" b="1" dirty="0" smtClean="0">
                <a:solidFill>
                  <a:srgbClr val="0070C0"/>
                </a:solidFill>
              </a:rPr>
              <a:t>A “Tight” Academic Paragraph</a:t>
            </a:r>
          </a:p>
          <a:p>
            <a:endParaRPr lang="en-AU" b="1" dirty="0" smtClean="0">
              <a:solidFill>
                <a:srgbClr val="0070C0"/>
              </a:solidFill>
            </a:endParaRPr>
          </a:p>
          <a:p>
            <a:endParaRPr lang="en-AU" b="1" dirty="0">
              <a:solidFill>
                <a:srgbClr val="0070C0"/>
              </a:solidFill>
            </a:endParaRPr>
          </a:p>
          <a:p>
            <a:endParaRPr lang="en-AU" b="1" dirty="0" smtClean="0">
              <a:solidFill>
                <a:srgbClr val="0070C0"/>
              </a:solidFill>
            </a:endParaRPr>
          </a:p>
          <a:p>
            <a:r>
              <a:rPr lang="en-AU" sz="3200" b="1" dirty="0" smtClean="0">
                <a:solidFill>
                  <a:srgbClr val="0070C0"/>
                </a:solidFill>
              </a:rPr>
              <a:t>   (TRANSITION) + ONE KEY IDEA + DEVELOPMENT OF ONE KEY IDEA </a:t>
            </a:r>
            <a:endParaRPr lang="en-AU" sz="3200" b="1" dirty="0">
              <a:solidFill>
                <a:srgbClr val="0070C0"/>
              </a:solidFill>
            </a:endParaRPr>
          </a:p>
          <a:p>
            <a:endParaRPr lang="en-AU" b="1" dirty="0" smtClean="0">
              <a:solidFill>
                <a:srgbClr val="0070C0"/>
              </a:solidFill>
            </a:endParaRPr>
          </a:p>
          <a:p>
            <a:endParaRPr lang="en-AU" b="1" dirty="0" smtClean="0">
              <a:solidFill>
                <a:srgbClr val="0070C0"/>
              </a:solidFill>
            </a:endParaRPr>
          </a:p>
          <a:p>
            <a:r>
              <a:rPr lang="en-AU" b="1" dirty="0" smtClean="0">
                <a:solidFill>
                  <a:srgbClr val="0070C0"/>
                </a:solidFill>
              </a:rPr>
              <a:t>          </a:t>
            </a:r>
            <a:endParaRPr lang="en-AU" i="1" dirty="0" smtClean="0"/>
          </a:p>
          <a:p>
            <a:pPr marL="285750" indent="-285750">
              <a:buFont typeface="Arial" panose="020B0604020202020204" pitchFamily="34" charset="0"/>
              <a:buChar char="•"/>
            </a:pPr>
            <a:endParaRPr lang="en-AU" i="1" dirty="0"/>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4221759620"/>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190924" y="964958"/>
            <a:ext cx="11909196" cy="7386638"/>
          </a:xfrm>
          <a:prstGeom prst="rect">
            <a:avLst/>
          </a:prstGeom>
          <a:noFill/>
        </p:spPr>
        <p:txBody>
          <a:bodyPr wrap="square" rtlCol="0">
            <a:spAutoFit/>
          </a:bodyPr>
          <a:lstStyle/>
          <a:p>
            <a:r>
              <a:rPr lang="en-AU" sz="2400" b="1" dirty="0" smtClean="0"/>
              <a:t>                                      Approaches to the paragraph in scholarly writing: </a:t>
            </a:r>
          </a:p>
          <a:p>
            <a:r>
              <a:rPr lang="en-AU" sz="2400" b="1" dirty="0"/>
              <a:t> </a:t>
            </a:r>
            <a:r>
              <a:rPr lang="en-AU" sz="2400" b="1" dirty="0" smtClean="0"/>
              <a:t>                                                             GOODSON (2017)</a:t>
            </a:r>
          </a:p>
          <a:p>
            <a:endParaRPr lang="en-AU" sz="2400" b="1" dirty="0">
              <a:solidFill>
                <a:srgbClr val="0070C0"/>
              </a:solidFill>
            </a:endParaRPr>
          </a:p>
          <a:p>
            <a:r>
              <a:rPr lang="en-AU" b="1" dirty="0" smtClean="0">
                <a:solidFill>
                  <a:srgbClr val="0070C0"/>
                </a:solidFill>
              </a:rPr>
              <a:t>                                                                         A “Tight” Academic Paragraph</a:t>
            </a:r>
          </a:p>
          <a:p>
            <a:endParaRPr lang="en-AU" b="1" dirty="0" smtClean="0">
              <a:solidFill>
                <a:srgbClr val="0070C0"/>
              </a:solidFill>
            </a:endParaRPr>
          </a:p>
          <a:p>
            <a:r>
              <a:rPr lang="en-AU" b="1" dirty="0">
                <a:solidFill>
                  <a:srgbClr val="0070C0"/>
                </a:solidFill>
              </a:rPr>
              <a:t> </a:t>
            </a:r>
            <a:r>
              <a:rPr lang="en-AU" b="1" dirty="0" smtClean="0">
                <a:solidFill>
                  <a:srgbClr val="0070C0"/>
                </a:solidFill>
              </a:rPr>
              <a:t>                                                                                           EXAMPLE</a:t>
            </a:r>
          </a:p>
          <a:p>
            <a:endParaRPr lang="en-AU" b="1" dirty="0" smtClean="0">
              <a:solidFill>
                <a:srgbClr val="0070C0"/>
              </a:solidFill>
            </a:endParaRPr>
          </a:p>
          <a:p>
            <a:r>
              <a:rPr lang="en-AU" b="1" dirty="0" smtClean="0">
                <a:solidFill>
                  <a:srgbClr val="0070C0"/>
                </a:solidFill>
              </a:rPr>
              <a:t>          </a:t>
            </a:r>
            <a:r>
              <a:rPr lang="en-AU" sz="2400" i="1" dirty="0" smtClean="0"/>
              <a:t>“ A paragraph should be consistent in structure; that is, </a:t>
            </a:r>
            <a:r>
              <a:rPr lang="en-AU" sz="2400" i="1" u="sng" dirty="0" smtClean="0">
                <a:solidFill>
                  <a:srgbClr val="C00000"/>
                </a:solidFill>
              </a:rPr>
              <a:t>it should complete three functions</a:t>
            </a:r>
            <a:r>
              <a:rPr lang="en-AU" sz="2400" i="1" dirty="0" smtClean="0">
                <a:solidFill>
                  <a:srgbClr val="C00000"/>
                </a:solidFill>
              </a:rPr>
              <a:t> </a:t>
            </a:r>
            <a:r>
              <a:rPr lang="en-AU" sz="2400" i="1" u="sng" dirty="0">
                <a:solidFill>
                  <a:srgbClr val="C00000"/>
                </a:solidFill>
              </a:rPr>
              <a:t>i</a:t>
            </a:r>
            <a:r>
              <a:rPr lang="en-AU" sz="2400" i="1" u="sng" dirty="0" smtClean="0">
                <a:solidFill>
                  <a:srgbClr val="C00000"/>
                </a:solidFill>
              </a:rPr>
              <a:t>n order</a:t>
            </a:r>
            <a:r>
              <a:rPr lang="en-AU" sz="2400" i="1" dirty="0" smtClean="0"/>
              <a:t>. </a:t>
            </a:r>
            <a:r>
              <a:rPr lang="en-AU" sz="2400" i="1" dirty="0" smtClean="0">
                <a:solidFill>
                  <a:srgbClr val="C00000"/>
                </a:solidFill>
              </a:rPr>
              <a:t>First,</a:t>
            </a:r>
            <a:r>
              <a:rPr lang="en-AU" sz="2400" i="1" dirty="0" smtClean="0"/>
              <a:t> a paragraph should </a:t>
            </a:r>
            <a:r>
              <a:rPr lang="en-AU" sz="2400" i="1" dirty="0" smtClean="0">
                <a:solidFill>
                  <a:srgbClr val="0070C0"/>
                </a:solidFill>
              </a:rPr>
              <a:t>open with a transition</a:t>
            </a:r>
            <a:r>
              <a:rPr lang="en-AU" sz="2400" i="1" dirty="0" smtClean="0"/>
              <a:t>. The transition can be as short as a word or a phrase that was used in the previous paragraph – or as long as a sentence or even two or three. </a:t>
            </a:r>
            <a:r>
              <a:rPr lang="en-AU" sz="2400" i="1" dirty="0" smtClean="0">
                <a:solidFill>
                  <a:srgbClr val="C00000"/>
                </a:solidFill>
              </a:rPr>
              <a:t>Second,</a:t>
            </a:r>
            <a:r>
              <a:rPr lang="en-AU" sz="2400" i="1" dirty="0" smtClean="0"/>
              <a:t> the </a:t>
            </a:r>
            <a:r>
              <a:rPr lang="en-AU" sz="2400" i="1" dirty="0" smtClean="0">
                <a:solidFill>
                  <a:srgbClr val="0070C0"/>
                </a:solidFill>
              </a:rPr>
              <a:t>transition should be followed by a topic or key sentence</a:t>
            </a:r>
            <a:r>
              <a:rPr lang="en-AU" sz="2400" i="1" dirty="0" smtClean="0"/>
              <a:t>. </a:t>
            </a:r>
            <a:r>
              <a:rPr lang="en-AU" sz="2400" i="1" dirty="0" smtClean="0">
                <a:solidFill>
                  <a:srgbClr val="C00000"/>
                </a:solidFill>
              </a:rPr>
              <a:t>Third,</a:t>
            </a:r>
            <a:r>
              <a:rPr lang="en-AU" sz="2400" i="1" dirty="0" smtClean="0"/>
              <a:t> the rest of the paragraph should </a:t>
            </a:r>
            <a:r>
              <a:rPr lang="en-AU" sz="2400" i="1" dirty="0" smtClean="0">
                <a:solidFill>
                  <a:srgbClr val="0070C0"/>
                </a:solidFill>
              </a:rPr>
              <a:t>provide support or evidence for the idea in the key sentence</a:t>
            </a:r>
            <a:r>
              <a:rPr lang="en-AU" sz="2400" i="1" dirty="0" smtClean="0"/>
              <a:t>. As you revise, you should check each sentence against this template.” </a:t>
            </a:r>
            <a:r>
              <a:rPr lang="en-AU" sz="2400" dirty="0" smtClean="0"/>
              <a:t>(</a:t>
            </a:r>
            <a:r>
              <a:rPr lang="en-AU" sz="2400" dirty="0" err="1" smtClean="0"/>
              <a:t>Gray</a:t>
            </a:r>
            <a:r>
              <a:rPr lang="en-AU" sz="2400" dirty="0" smtClean="0"/>
              <a:t>, 2005, p.42)</a:t>
            </a:r>
          </a:p>
          <a:p>
            <a:r>
              <a:rPr lang="en-AU" sz="2400" b="1" i="1" dirty="0">
                <a:solidFill>
                  <a:srgbClr val="0070C0"/>
                </a:solidFill>
              </a:rPr>
              <a:t> </a:t>
            </a:r>
            <a:r>
              <a:rPr lang="en-AU" sz="2400" b="1" i="1" dirty="0" smtClean="0">
                <a:solidFill>
                  <a:srgbClr val="0070C0"/>
                </a:solidFill>
              </a:rPr>
              <a:t>            </a:t>
            </a:r>
            <a:endParaRPr lang="en-AU" b="1" dirty="0" smtClean="0">
              <a:solidFill>
                <a:srgbClr val="0070C0"/>
              </a:solidFill>
            </a:endParaRPr>
          </a:p>
          <a:p>
            <a:r>
              <a:rPr lang="en-AU" b="1" dirty="0" smtClean="0">
                <a:solidFill>
                  <a:srgbClr val="0070C0"/>
                </a:solidFill>
              </a:rPr>
              <a:t>                                            </a:t>
            </a:r>
            <a:r>
              <a:rPr lang="en-AU" b="1" dirty="0" smtClean="0"/>
              <a:t>Could it be a little boring to write </a:t>
            </a:r>
            <a:r>
              <a:rPr lang="en-AU" b="1" u="sng" dirty="0" smtClean="0"/>
              <a:t>all</a:t>
            </a:r>
            <a:r>
              <a:rPr lang="en-AU" b="1" dirty="0" smtClean="0"/>
              <a:t> of your paragraphs like this?</a:t>
            </a:r>
            <a:endParaRPr lang="en-AU" b="1" u="sng" dirty="0" smtClean="0"/>
          </a:p>
          <a:p>
            <a:r>
              <a:rPr lang="en-AU" b="1" dirty="0" smtClean="0">
                <a:solidFill>
                  <a:srgbClr val="0070C0"/>
                </a:solidFill>
              </a:rPr>
              <a:t>                                                                         </a:t>
            </a:r>
            <a:endParaRPr lang="en-AU" i="1" dirty="0"/>
          </a:p>
          <a:p>
            <a:endParaRPr lang="en-AU" i="1" dirty="0" smtClean="0"/>
          </a:p>
          <a:p>
            <a:pPr marL="285750" indent="-285750">
              <a:buFont typeface="Arial" panose="020B0604020202020204" pitchFamily="34" charset="0"/>
              <a:buChar char="•"/>
            </a:pPr>
            <a:endParaRPr lang="en-AU" i="1" dirty="0"/>
          </a:p>
          <a:p>
            <a:endParaRPr lang="en-AU" b="1" i="1" dirty="0" smtClean="0"/>
          </a:p>
          <a:p>
            <a:endParaRPr lang="en-AU" i="1" dirty="0" smtClean="0">
              <a:solidFill>
                <a:srgbClr val="C00000"/>
              </a:solidFill>
            </a:endParaRPr>
          </a:p>
          <a:p>
            <a:endParaRPr lang="en-AU" i="1" dirty="0"/>
          </a:p>
          <a:p>
            <a:endParaRPr lang="en-AU" dirty="0" smtClean="0"/>
          </a:p>
        </p:txBody>
      </p:sp>
    </p:spTree>
    <p:extLst>
      <p:ext uri="{BB962C8B-B14F-4D97-AF65-F5344CB8AC3E}">
        <p14:creationId xmlns:p14="http://schemas.microsoft.com/office/powerpoint/2010/main" val="1818206358"/>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a:t>4</a:t>
            </a:r>
            <a:r>
              <a:rPr lang="en-AU" b="1" i="1" dirty="0" smtClean="0"/>
              <a:t>  Better paragraphs in research writing</a:t>
            </a:r>
            <a:endParaRPr lang="en-AU" b="1" i="1" dirty="0"/>
          </a:p>
          <a:p>
            <a:endParaRPr lang="en-AU" b="1" i="1" dirty="0"/>
          </a:p>
        </p:txBody>
      </p:sp>
      <p:sp>
        <p:nvSpPr>
          <p:cNvPr id="3" name="TextBox 2"/>
          <p:cNvSpPr txBox="1"/>
          <p:nvPr/>
        </p:nvSpPr>
        <p:spPr>
          <a:xfrm>
            <a:off x="633984" y="608330"/>
            <a:ext cx="11747695" cy="5909310"/>
          </a:xfrm>
          <a:prstGeom prst="rect">
            <a:avLst/>
          </a:prstGeom>
          <a:noFill/>
        </p:spPr>
        <p:txBody>
          <a:bodyPr wrap="square" rtlCol="0">
            <a:spAutoFit/>
          </a:bodyPr>
          <a:lstStyle/>
          <a:p>
            <a:r>
              <a:rPr lang="en-AU" sz="2400" b="1" dirty="0" smtClean="0"/>
              <a:t>                                      Approaches to the paragraph in scholarly writing </a:t>
            </a:r>
          </a:p>
          <a:p>
            <a:endParaRPr lang="en-AU" sz="2400" b="1" dirty="0" smtClean="0"/>
          </a:p>
          <a:p>
            <a:r>
              <a:rPr lang="en-AU" sz="2400" b="1" dirty="0"/>
              <a:t> </a:t>
            </a:r>
            <a:r>
              <a:rPr lang="en-AU" sz="2400" b="1" dirty="0" smtClean="0"/>
              <a:t>                                             </a:t>
            </a:r>
            <a:r>
              <a:rPr lang="en-AU" sz="2400" b="1" dirty="0" smtClean="0">
                <a:solidFill>
                  <a:srgbClr val="0070C0"/>
                </a:solidFill>
              </a:rPr>
              <a:t>“</a:t>
            </a:r>
            <a:r>
              <a:rPr lang="en-AU" sz="2400" b="1" i="1" dirty="0" smtClean="0">
                <a:solidFill>
                  <a:srgbClr val="0070C0"/>
                </a:solidFill>
              </a:rPr>
              <a:t>The topic sentence controversy”</a:t>
            </a:r>
            <a:endParaRPr lang="en-AU" b="1" i="1" dirty="0" smtClean="0">
              <a:solidFill>
                <a:srgbClr val="0070C0"/>
              </a:solidFill>
            </a:endParaRPr>
          </a:p>
          <a:p>
            <a:r>
              <a:rPr lang="en-AU" b="1" dirty="0" smtClean="0">
                <a:solidFill>
                  <a:srgbClr val="0070C0"/>
                </a:solidFill>
              </a:rPr>
              <a:t>          </a:t>
            </a:r>
            <a:r>
              <a:rPr lang="en-AU" b="1" dirty="0" smtClean="0"/>
              <a:t>                                              </a:t>
            </a:r>
            <a:r>
              <a:rPr lang="en-AU" sz="1400" dirty="0" smtClean="0"/>
              <a:t>See</a:t>
            </a:r>
            <a:r>
              <a:rPr lang="en-AU" sz="1400" i="1" dirty="0" smtClean="0"/>
              <a:t> </a:t>
            </a:r>
            <a:r>
              <a:rPr lang="en-AU" sz="1400" dirty="0" smtClean="0"/>
              <a:t>Rosenwasser and Stephen (</a:t>
            </a:r>
            <a:r>
              <a:rPr lang="en-AU" sz="1400" i="1" dirty="0" smtClean="0"/>
              <a:t>Writing Analytically, </a:t>
            </a:r>
            <a:r>
              <a:rPr lang="en-AU" sz="1400" dirty="0" smtClean="0"/>
              <a:t>2009, p.174)</a:t>
            </a:r>
            <a:endParaRPr lang="en-AU" sz="1400" dirty="0"/>
          </a:p>
          <a:p>
            <a:endParaRPr lang="en-AU" i="1" dirty="0" smtClean="0"/>
          </a:p>
          <a:p>
            <a:r>
              <a:rPr lang="en-AU" i="1" dirty="0" smtClean="0"/>
              <a:t>       Rosenwasser and Stephen describe the </a:t>
            </a:r>
            <a:r>
              <a:rPr lang="en-AU" i="1" u="sng" dirty="0" smtClean="0"/>
              <a:t>movement of the mind </a:t>
            </a:r>
            <a:r>
              <a:rPr lang="en-AU" i="1" dirty="0" smtClean="0"/>
              <a:t>in planning and writing a paragraph.                                                           </a:t>
            </a:r>
          </a:p>
          <a:p>
            <a:endParaRPr lang="en-AU" i="1" dirty="0" smtClean="0"/>
          </a:p>
          <a:p>
            <a:endParaRPr lang="en-AU" i="1" dirty="0" smtClean="0"/>
          </a:p>
          <a:p>
            <a:r>
              <a:rPr lang="en-AU" i="1" dirty="0" smtClean="0"/>
              <a:t>                                                                                   </a:t>
            </a:r>
            <a:r>
              <a:rPr lang="en-AU" dirty="0" smtClean="0"/>
              <a:t>OBSERVATION</a:t>
            </a:r>
            <a:endParaRPr lang="en-AU" dirty="0"/>
          </a:p>
          <a:p>
            <a:endParaRPr lang="en-AU" i="1" dirty="0" smtClean="0"/>
          </a:p>
          <a:p>
            <a:r>
              <a:rPr lang="en-AU" i="1" dirty="0"/>
              <a:t> </a:t>
            </a:r>
            <a:r>
              <a:rPr lang="en-AU" i="1" dirty="0" smtClean="0"/>
              <a:t>                                                                                     </a:t>
            </a:r>
            <a:r>
              <a:rPr lang="en-AU" dirty="0" smtClean="0"/>
              <a:t>SO WHAT?</a:t>
            </a:r>
          </a:p>
          <a:p>
            <a:endParaRPr lang="en-AU" i="1" dirty="0"/>
          </a:p>
          <a:p>
            <a:r>
              <a:rPr lang="en-AU" i="1" dirty="0" smtClean="0"/>
              <a:t>                                                                                    </a:t>
            </a:r>
            <a:r>
              <a:rPr lang="en-AU" dirty="0" smtClean="0"/>
              <a:t>IMPLICATION</a:t>
            </a:r>
          </a:p>
          <a:p>
            <a:endParaRPr lang="en-AU" i="1" dirty="0" smtClean="0"/>
          </a:p>
          <a:p>
            <a:r>
              <a:rPr lang="en-AU" i="1" dirty="0"/>
              <a:t> </a:t>
            </a:r>
            <a:r>
              <a:rPr lang="en-AU" i="1" dirty="0" smtClean="0"/>
              <a:t>                                                                                       </a:t>
            </a:r>
            <a:r>
              <a:rPr lang="en-AU" dirty="0" smtClean="0"/>
              <a:t>SO WHAT?</a:t>
            </a:r>
          </a:p>
          <a:p>
            <a:endParaRPr lang="en-AU" i="1" dirty="0"/>
          </a:p>
          <a:p>
            <a:r>
              <a:rPr lang="en-AU" i="1" dirty="0" smtClean="0"/>
              <a:t>                                                                            </a:t>
            </a:r>
            <a:r>
              <a:rPr lang="en-AU" dirty="0" smtClean="0"/>
              <a:t>TENATIVE CONCLUSIONS</a:t>
            </a:r>
            <a:endParaRPr lang="en-AU" dirty="0"/>
          </a:p>
          <a:p>
            <a:endParaRPr lang="en-AU" i="1" dirty="0" smtClean="0"/>
          </a:p>
          <a:p>
            <a:endParaRPr lang="en-AU" i="1" dirty="0"/>
          </a:p>
          <a:p>
            <a:endParaRPr lang="en-AU" dirty="0" smtClean="0"/>
          </a:p>
        </p:txBody>
      </p:sp>
      <p:sp>
        <p:nvSpPr>
          <p:cNvPr id="5" name="Down Arrow 4"/>
          <p:cNvSpPr/>
          <p:nvPr/>
        </p:nvSpPr>
        <p:spPr>
          <a:xfrm>
            <a:off x="5675972" y="3389970"/>
            <a:ext cx="122662" cy="2564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6" name="Down Arrow 5"/>
          <p:cNvSpPr/>
          <p:nvPr/>
        </p:nvSpPr>
        <p:spPr>
          <a:xfrm>
            <a:off x="5675972" y="3937864"/>
            <a:ext cx="122662" cy="2564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7" name="Down Arrow 6"/>
          <p:cNvSpPr/>
          <p:nvPr/>
        </p:nvSpPr>
        <p:spPr>
          <a:xfrm>
            <a:off x="5675972" y="4485758"/>
            <a:ext cx="122662" cy="2564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
        <p:nvSpPr>
          <p:cNvPr id="8" name="Down Arrow 7"/>
          <p:cNvSpPr/>
          <p:nvPr/>
        </p:nvSpPr>
        <p:spPr>
          <a:xfrm>
            <a:off x="5675972" y="5044803"/>
            <a:ext cx="122662" cy="256479"/>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AU"/>
          </a:p>
        </p:txBody>
      </p:sp>
    </p:spTree>
    <p:extLst>
      <p:ext uri="{BB962C8B-B14F-4D97-AF65-F5344CB8AC3E}">
        <p14:creationId xmlns:p14="http://schemas.microsoft.com/office/powerpoint/2010/main" val="3461434435"/>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dirty="0" smtClean="0"/>
              <a:t>4  Better paragraphs in research writing</a:t>
            </a:r>
          </a:p>
          <a:p>
            <a:endParaRPr lang="en-AU" b="1" i="1" dirty="0"/>
          </a:p>
        </p:txBody>
      </p:sp>
      <p:sp>
        <p:nvSpPr>
          <p:cNvPr id="3" name="TextBox 2"/>
          <p:cNvSpPr txBox="1"/>
          <p:nvPr/>
        </p:nvSpPr>
        <p:spPr>
          <a:xfrm>
            <a:off x="877358" y="1275653"/>
            <a:ext cx="11309840" cy="7694414"/>
          </a:xfrm>
          <a:prstGeom prst="rect">
            <a:avLst/>
          </a:prstGeom>
          <a:noFill/>
        </p:spPr>
        <p:txBody>
          <a:bodyPr wrap="square" rtlCol="0">
            <a:spAutoFit/>
          </a:bodyPr>
          <a:lstStyle/>
          <a:p>
            <a:r>
              <a:rPr lang="en-AU" b="1" dirty="0" smtClean="0"/>
              <a:t>                                                                              </a:t>
            </a:r>
            <a:r>
              <a:rPr lang="en-AU" sz="2800" b="1" dirty="0" smtClean="0"/>
              <a:t>The M.E.A.L. </a:t>
            </a:r>
            <a:endParaRPr lang="en-AU" sz="2800" b="1" dirty="0" smtClean="0">
              <a:solidFill>
                <a:srgbClr val="0070C0"/>
              </a:solidFill>
            </a:endParaRPr>
          </a:p>
          <a:p>
            <a:r>
              <a:rPr lang="en-AU" b="1" dirty="0" smtClean="0">
                <a:solidFill>
                  <a:srgbClr val="0070C0"/>
                </a:solidFill>
              </a:rPr>
              <a:t>                                                                         </a:t>
            </a:r>
            <a:endParaRPr lang="en-AU" i="1" dirty="0" smtClean="0"/>
          </a:p>
          <a:p>
            <a:r>
              <a:rPr lang="en-AU" dirty="0" smtClean="0"/>
              <a:t>                         The authors suggest thinking about a body paragraph as a “complete </a:t>
            </a:r>
            <a:r>
              <a:rPr lang="en-AU" b="1" dirty="0" smtClean="0"/>
              <a:t>MEAL</a:t>
            </a:r>
            <a:r>
              <a:rPr lang="en-AU" dirty="0" smtClean="0"/>
              <a:t>”.  </a:t>
            </a:r>
          </a:p>
          <a:p>
            <a:r>
              <a:rPr lang="en-AU" i="1" dirty="0" smtClean="0"/>
              <a:t>                         </a:t>
            </a:r>
            <a:r>
              <a:rPr lang="en-AU" dirty="0" smtClean="0">
                <a:solidFill>
                  <a:srgbClr val="C00000"/>
                </a:solidFill>
              </a:rPr>
              <a:t>They stress, that this is </a:t>
            </a:r>
            <a:r>
              <a:rPr lang="en-AU" u="sng" dirty="0" smtClean="0">
                <a:solidFill>
                  <a:srgbClr val="C00000"/>
                </a:solidFill>
              </a:rPr>
              <a:t>not a template, </a:t>
            </a:r>
            <a:r>
              <a:rPr lang="en-AU" dirty="0" smtClean="0">
                <a:solidFill>
                  <a:srgbClr val="C00000"/>
                </a:solidFill>
              </a:rPr>
              <a:t>but a way to conceptualize the paragraph</a:t>
            </a:r>
            <a:endParaRPr lang="en-AU" u="sng" dirty="0">
              <a:solidFill>
                <a:srgbClr val="C00000"/>
              </a:solidFill>
            </a:endParaRPr>
          </a:p>
          <a:p>
            <a:endParaRPr lang="en-AU" i="1" dirty="0" smtClean="0"/>
          </a:p>
          <a:p>
            <a:endParaRPr lang="en-AU" i="1" dirty="0"/>
          </a:p>
          <a:p>
            <a:pPr marL="285750" indent="-285750">
              <a:buFont typeface="Arial" panose="020B0604020202020204" pitchFamily="34" charset="0"/>
              <a:buChar char="•"/>
            </a:pPr>
            <a:r>
              <a:rPr lang="en-AU" sz="2800" b="1" i="1" dirty="0" smtClean="0"/>
              <a:t>The  </a:t>
            </a:r>
            <a:r>
              <a:rPr lang="en-AU" sz="2800" b="1" i="1" u="sng" dirty="0" smtClean="0">
                <a:solidFill>
                  <a:srgbClr val="C00000"/>
                </a:solidFill>
              </a:rPr>
              <a:t>M</a:t>
            </a:r>
            <a:r>
              <a:rPr lang="en-AU" sz="2800" b="1" i="1" dirty="0" smtClean="0"/>
              <a:t>ain Idea    </a:t>
            </a:r>
            <a:r>
              <a:rPr lang="en-AU" b="1" i="1" dirty="0"/>
              <a:t> </a:t>
            </a:r>
            <a:r>
              <a:rPr lang="en-AU" b="1" i="1" dirty="0" smtClean="0"/>
              <a:t>                             </a:t>
            </a:r>
            <a:r>
              <a:rPr lang="en-AU" b="1" i="1" dirty="0" smtClean="0">
                <a:solidFill>
                  <a:srgbClr val="0070C0"/>
                </a:solidFill>
              </a:rPr>
              <a:t>Often, an assertion that supports the larger claim.</a:t>
            </a:r>
            <a:endParaRPr lang="en-AU" b="1" i="1" dirty="0">
              <a:solidFill>
                <a:srgbClr val="0070C0"/>
              </a:solidFill>
            </a:endParaRPr>
          </a:p>
          <a:p>
            <a:endParaRPr lang="en-AU" b="1" i="1" dirty="0" smtClean="0">
              <a:solidFill>
                <a:srgbClr val="0070C0"/>
              </a:solidFill>
            </a:endParaRPr>
          </a:p>
          <a:p>
            <a:pPr marL="285750" indent="-285750">
              <a:buFont typeface="Arial" panose="020B0604020202020204" pitchFamily="34" charset="0"/>
              <a:buChar char="•"/>
            </a:pPr>
            <a:endParaRPr lang="en-AU" b="1" i="1" dirty="0" smtClean="0"/>
          </a:p>
          <a:p>
            <a:pPr marL="285750" indent="-285750">
              <a:buFont typeface="Arial" panose="020B0604020202020204" pitchFamily="34" charset="0"/>
              <a:buChar char="•"/>
            </a:pPr>
            <a:r>
              <a:rPr lang="en-AU" sz="2800" b="1" i="1" u="sng" dirty="0" smtClean="0">
                <a:solidFill>
                  <a:srgbClr val="C00000"/>
                </a:solidFill>
              </a:rPr>
              <a:t>E</a:t>
            </a:r>
            <a:r>
              <a:rPr lang="en-AU" sz="2800" b="1" i="1" dirty="0" smtClean="0"/>
              <a:t>vidence and </a:t>
            </a:r>
            <a:r>
              <a:rPr lang="en-AU" sz="2800" b="1" i="1" u="sng" dirty="0" smtClean="0">
                <a:solidFill>
                  <a:srgbClr val="C00000"/>
                </a:solidFill>
              </a:rPr>
              <a:t>A</a:t>
            </a:r>
            <a:r>
              <a:rPr lang="en-AU" sz="2800" b="1" i="1" dirty="0" smtClean="0"/>
              <a:t>nalysis           </a:t>
            </a:r>
            <a:r>
              <a:rPr lang="en-AU" b="1" i="1" dirty="0" smtClean="0">
                <a:solidFill>
                  <a:srgbClr val="0070C0"/>
                </a:solidFill>
              </a:rPr>
              <a:t>Data needs to be explained. Evidence and analysis closely interlinked.</a:t>
            </a:r>
            <a:endParaRPr lang="en-AU" b="1" i="1" dirty="0" smtClean="0"/>
          </a:p>
          <a:p>
            <a:endParaRPr lang="en-AU" b="1" i="1" dirty="0" smtClean="0"/>
          </a:p>
          <a:p>
            <a:endParaRPr lang="en-AU" b="1" i="1" dirty="0"/>
          </a:p>
          <a:p>
            <a:pPr marL="285750" indent="-285750">
              <a:buFont typeface="Arial" panose="020B0604020202020204" pitchFamily="34" charset="0"/>
              <a:buChar char="•"/>
            </a:pPr>
            <a:r>
              <a:rPr lang="en-AU" sz="3200" b="1" i="1" u="sng" dirty="0" smtClean="0">
                <a:solidFill>
                  <a:srgbClr val="C00000"/>
                </a:solidFill>
              </a:rPr>
              <a:t>L</a:t>
            </a:r>
            <a:r>
              <a:rPr lang="en-AU" sz="3200" b="1" i="1" dirty="0" smtClean="0"/>
              <a:t>ink back to the larger claim </a:t>
            </a:r>
            <a:r>
              <a:rPr lang="en-AU" b="1" i="1" dirty="0" smtClean="0">
                <a:solidFill>
                  <a:srgbClr val="0070C0"/>
                </a:solidFill>
              </a:rPr>
              <a:t>can often be implicit</a:t>
            </a:r>
          </a:p>
          <a:p>
            <a:pPr marL="285750" indent="-285750">
              <a:buFont typeface="Arial" panose="020B0604020202020204" pitchFamily="34" charset="0"/>
              <a:buChar char="•"/>
            </a:pPr>
            <a:endParaRPr lang="en-AU" b="1" i="1" dirty="0">
              <a:solidFill>
                <a:srgbClr val="0070C0"/>
              </a:solidFill>
            </a:endParaRPr>
          </a:p>
          <a:p>
            <a:endParaRPr lang="en-AU" dirty="0" smtClean="0"/>
          </a:p>
          <a:p>
            <a:r>
              <a:rPr lang="en-AU" dirty="0" smtClean="0"/>
              <a:t>https</a:t>
            </a:r>
            <a:r>
              <a:rPr lang="en-AU" dirty="0"/>
              <a:t>://academicguides.waldenu.edu/c.php?g=465757&amp;p=5398055</a:t>
            </a:r>
          </a:p>
          <a:p>
            <a:pPr marL="285750" indent="-285750">
              <a:buFont typeface="Arial" panose="020B0604020202020204" pitchFamily="34" charset="0"/>
              <a:buChar char="•"/>
            </a:pPr>
            <a:endParaRPr lang="en-AU" b="1" i="1" dirty="0" smtClean="0">
              <a:solidFill>
                <a:srgbClr val="0070C0"/>
              </a:solidFill>
            </a:endParaRPr>
          </a:p>
          <a:p>
            <a:pPr marL="285750" indent="-285750">
              <a:buFont typeface="Arial" panose="020B0604020202020204" pitchFamily="34" charset="0"/>
              <a:buChar char="•"/>
            </a:pPr>
            <a:endParaRPr lang="en-AU" b="1" i="1" dirty="0">
              <a:solidFill>
                <a:srgbClr val="0070C0"/>
              </a:solidFill>
            </a:endParaRPr>
          </a:p>
          <a:p>
            <a:endParaRPr lang="en-AU" b="1" i="1" dirty="0" smtClean="0"/>
          </a:p>
          <a:p>
            <a:endParaRPr lang="en-AU" b="1" i="1" dirty="0"/>
          </a:p>
          <a:p>
            <a:r>
              <a:rPr lang="en-AU" b="1" dirty="0" smtClean="0">
                <a:solidFill>
                  <a:srgbClr val="0070C0"/>
                </a:solidFill>
              </a:rPr>
              <a:t>                            </a:t>
            </a:r>
            <a:endParaRPr lang="en-AU" b="1" dirty="0" smtClean="0">
              <a:solidFill>
                <a:srgbClr val="00609F"/>
              </a:solidFill>
            </a:endParaRPr>
          </a:p>
          <a:p>
            <a:endParaRPr lang="en-AU" b="1" i="1" dirty="0" smtClean="0"/>
          </a:p>
          <a:p>
            <a:endParaRPr lang="en-AU" i="1" dirty="0" smtClean="0">
              <a:solidFill>
                <a:srgbClr val="C00000"/>
              </a:solidFill>
            </a:endParaRPr>
          </a:p>
          <a:p>
            <a:endParaRPr lang="en-AU" i="1" dirty="0"/>
          </a:p>
          <a:p>
            <a:endParaRPr lang="en-AU" dirty="0" smtClean="0"/>
          </a:p>
        </p:txBody>
      </p:sp>
      <p:sp>
        <p:nvSpPr>
          <p:cNvPr id="7" name="Rectangle 6"/>
          <p:cNvSpPr/>
          <p:nvPr/>
        </p:nvSpPr>
        <p:spPr>
          <a:xfrm>
            <a:off x="3256894" y="732413"/>
            <a:ext cx="6550768" cy="461665"/>
          </a:xfrm>
          <a:prstGeom prst="rect">
            <a:avLst/>
          </a:prstGeom>
        </p:spPr>
        <p:txBody>
          <a:bodyPr wrap="none">
            <a:spAutoFit/>
          </a:bodyPr>
          <a:lstStyle/>
          <a:p>
            <a:r>
              <a:rPr lang="en-AU" sz="2400" b="1" dirty="0"/>
              <a:t>Approaches to the paragraph in scholarly </a:t>
            </a:r>
            <a:r>
              <a:rPr lang="en-AU" sz="2400" b="1" dirty="0" smtClean="0"/>
              <a:t>writing </a:t>
            </a:r>
            <a:endParaRPr lang="en-AU" sz="2400" b="1" dirty="0"/>
          </a:p>
        </p:txBody>
      </p:sp>
    </p:spTree>
    <p:extLst>
      <p:ext uri="{BB962C8B-B14F-4D97-AF65-F5344CB8AC3E}">
        <p14:creationId xmlns:p14="http://schemas.microsoft.com/office/powerpoint/2010/main" val="388513113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9713971" y="6106159"/>
            <a:ext cx="2478029" cy="411481"/>
          </a:xfrm>
          <a:prstGeom prst="rect">
            <a:avLst/>
          </a:prstGeom>
        </p:spPr>
      </p:pic>
      <p:sp>
        <p:nvSpPr>
          <p:cNvPr id="2" name="Rectangle 1"/>
          <p:cNvSpPr/>
          <p:nvPr/>
        </p:nvSpPr>
        <p:spPr>
          <a:xfrm>
            <a:off x="633984" y="316915"/>
            <a:ext cx="6096000" cy="646331"/>
          </a:xfrm>
          <a:prstGeom prst="rect">
            <a:avLst/>
          </a:prstGeom>
        </p:spPr>
        <p:txBody>
          <a:bodyPr>
            <a:spAutoFit/>
          </a:bodyPr>
          <a:lstStyle/>
          <a:p>
            <a:r>
              <a:rPr lang="en-AU" b="1" i="1" smtClean="0"/>
              <a:t>4  Better paragraphs in research writing</a:t>
            </a:r>
          </a:p>
          <a:p>
            <a:endParaRPr lang="en-AU" b="1" i="1" dirty="0"/>
          </a:p>
        </p:txBody>
      </p:sp>
      <p:sp>
        <p:nvSpPr>
          <p:cNvPr id="3" name="TextBox 2"/>
          <p:cNvSpPr txBox="1"/>
          <p:nvPr/>
        </p:nvSpPr>
        <p:spPr>
          <a:xfrm>
            <a:off x="807334" y="1101745"/>
            <a:ext cx="11309840" cy="5632311"/>
          </a:xfrm>
          <a:prstGeom prst="rect">
            <a:avLst/>
          </a:prstGeom>
          <a:noFill/>
        </p:spPr>
        <p:txBody>
          <a:bodyPr wrap="square" rtlCol="0">
            <a:spAutoFit/>
          </a:bodyPr>
          <a:lstStyle/>
          <a:p>
            <a:r>
              <a:rPr lang="en-AU" b="1" dirty="0" smtClean="0"/>
              <a:t>                                                                                 </a:t>
            </a:r>
            <a:r>
              <a:rPr lang="en-AU" sz="2800" b="1" dirty="0" smtClean="0"/>
              <a:t>THE M.E.A.L.  </a:t>
            </a:r>
            <a:endParaRPr lang="en-AU" sz="2800" b="1" dirty="0" smtClean="0">
              <a:solidFill>
                <a:srgbClr val="0070C0"/>
              </a:solidFill>
            </a:endParaRPr>
          </a:p>
          <a:p>
            <a:r>
              <a:rPr lang="en-AU" b="1" dirty="0" smtClean="0">
                <a:solidFill>
                  <a:srgbClr val="0070C0"/>
                </a:solidFill>
              </a:rPr>
              <a:t>                                                                       </a:t>
            </a:r>
          </a:p>
          <a:p>
            <a:r>
              <a:rPr lang="en-AU" b="1" dirty="0" smtClean="0">
                <a:solidFill>
                  <a:srgbClr val="C00000"/>
                </a:solidFill>
              </a:rPr>
              <a:t>(</a:t>
            </a:r>
            <a:r>
              <a:rPr lang="en-AU" b="1" dirty="0">
                <a:solidFill>
                  <a:srgbClr val="C00000"/>
                </a:solidFill>
              </a:rPr>
              <a:t>A</a:t>
            </a:r>
            <a:r>
              <a:rPr lang="en-AU" b="1" dirty="0" smtClean="0">
                <a:solidFill>
                  <a:srgbClr val="C00000"/>
                </a:solidFill>
              </a:rPr>
              <a:t>ssuming the argument in this paper is about the relationship between electronic medical records and transparency)</a:t>
            </a:r>
          </a:p>
          <a:p>
            <a:r>
              <a:rPr lang="en-AU" b="1" dirty="0" smtClean="0">
                <a:solidFill>
                  <a:srgbClr val="0070C0"/>
                </a:solidFill>
              </a:rPr>
              <a:t>                      </a:t>
            </a:r>
            <a:endParaRPr lang="en-AU" b="1" dirty="0" smtClean="0">
              <a:solidFill>
                <a:srgbClr val="00609F"/>
              </a:solidFill>
            </a:endParaRPr>
          </a:p>
          <a:p>
            <a:r>
              <a:rPr lang="en-AU" sz="2000" b="1" dirty="0" smtClean="0"/>
              <a:t>“</a:t>
            </a:r>
            <a:r>
              <a:rPr lang="en-AU" sz="2000" b="1" dirty="0" smtClean="0">
                <a:solidFill>
                  <a:srgbClr val="0070C0"/>
                </a:solidFill>
              </a:rPr>
              <a:t>Electronic </a:t>
            </a:r>
            <a:r>
              <a:rPr lang="en-AU" sz="2000" b="1" dirty="0">
                <a:solidFill>
                  <a:srgbClr val="0070C0"/>
                </a:solidFill>
              </a:rPr>
              <a:t>medical records promote patient satisfaction in their ease of access.</a:t>
            </a:r>
            <a:r>
              <a:rPr lang="en-AU" sz="2000" b="1" dirty="0"/>
              <a:t> </a:t>
            </a:r>
            <a:r>
              <a:rPr lang="en-AU" sz="2000" dirty="0"/>
              <a:t>Certain programs allow patients to view their medical records in a password-protected online environment, print out immunization records, and perform other necessary tasks with an immediacy that paper records do not allow (James, 2011). </a:t>
            </a:r>
            <a:r>
              <a:rPr lang="en-AU" sz="2000" b="1" dirty="0">
                <a:solidFill>
                  <a:srgbClr val="0070C0"/>
                </a:solidFill>
              </a:rPr>
              <a:t>The convenience of immediacy spans also to healthcare professionals who may need to transfer records to other medical institutions for a patient's procedure.</a:t>
            </a:r>
            <a:r>
              <a:rPr lang="en-AU" sz="2000" b="1" dirty="0"/>
              <a:t> </a:t>
            </a:r>
            <a:r>
              <a:rPr lang="en-AU" sz="2000" dirty="0"/>
              <a:t>Rather than spending the time and money copying, faxing, or printing records, healthcare professionals can simply transfer information via the EMRs programs (</a:t>
            </a:r>
            <a:r>
              <a:rPr lang="en-AU" sz="2000" dirty="0" smtClean="0"/>
              <a:t>Hunter, </a:t>
            </a:r>
            <a:r>
              <a:rPr lang="en-AU" sz="2000" dirty="0"/>
              <a:t>2009). </a:t>
            </a:r>
            <a:r>
              <a:rPr lang="en-AU" sz="2000" b="1" dirty="0">
                <a:solidFill>
                  <a:srgbClr val="0070C0"/>
                </a:solidFill>
              </a:rPr>
              <a:t>This ease of access for patients and medical personnel creates transparency</a:t>
            </a:r>
            <a:r>
              <a:rPr lang="en-AU" sz="2000" b="1" dirty="0" smtClean="0">
                <a:solidFill>
                  <a:srgbClr val="0070C0"/>
                </a:solidFill>
              </a:rPr>
              <a:t>.</a:t>
            </a:r>
            <a:r>
              <a:rPr lang="en-AU" sz="2000" b="1" dirty="0" smtClean="0"/>
              <a:t>”</a:t>
            </a:r>
            <a:endParaRPr lang="en-AU" sz="2000" b="1" i="1" dirty="0" smtClean="0"/>
          </a:p>
          <a:p>
            <a:endParaRPr lang="en-AU" sz="2400" i="1" dirty="0" smtClean="0">
              <a:solidFill>
                <a:srgbClr val="C00000"/>
              </a:solidFill>
            </a:endParaRPr>
          </a:p>
          <a:p>
            <a:r>
              <a:rPr lang="en-AU" sz="1400" dirty="0" smtClean="0">
                <a:solidFill>
                  <a:srgbClr val="C00000"/>
                </a:solidFill>
                <a:hlinkClick r:id="rId4"/>
              </a:rPr>
              <a:t>Academic Paragraphs: Examples of the MEAL Plan - Video Transcripts - Academic Guides at Walden University</a:t>
            </a:r>
            <a:endParaRPr lang="en-AU" sz="1400" dirty="0" smtClean="0">
              <a:solidFill>
                <a:srgbClr val="C00000"/>
              </a:solidFill>
            </a:endParaRPr>
          </a:p>
          <a:p>
            <a:endParaRPr lang="en-AU" sz="1400" dirty="0" smtClean="0">
              <a:solidFill>
                <a:srgbClr val="C00000"/>
              </a:solidFill>
            </a:endParaRPr>
          </a:p>
          <a:p>
            <a:r>
              <a:rPr lang="en-AU" sz="1400" dirty="0"/>
              <a:t>https://academicguides.waldenu.edu/c.php?g=465757&amp;p=5398055</a:t>
            </a:r>
          </a:p>
          <a:p>
            <a:endParaRPr lang="en-AU" dirty="0" smtClean="0"/>
          </a:p>
          <a:p>
            <a:endParaRPr lang="en-AU" dirty="0"/>
          </a:p>
          <a:p>
            <a:endParaRPr lang="en-AU" dirty="0" smtClean="0"/>
          </a:p>
          <a:p>
            <a:endParaRPr lang="en-AU" dirty="0" smtClean="0"/>
          </a:p>
        </p:txBody>
      </p:sp>
      <p:sp>
        <p:nvSpPr>
          <p:cNvPr id="7" name="Rectangle 6"/>
          <p:cNvSpPr/>
          <p:nvPr/>
        </p:nvSpPr>
        <p:spPr>
          <a:xfrm>
            <a:off x="3454600" y="640080"/>
            <a:ext cx="6550768" cy="461665"/>
          </a:xfrm>
          <a:prstGeom prst="rect">
            <a:avLst/>
          </a:prstGeom>
        </p:spPr>
        <p:txBody>
          <a:bodyPr wrap="none">
            <a:spAutoFit/>
          </a:bodyPr>
          <a:lstStyle/>
          <a:p>
            <a:r>
              <a:rPr lang="en-AU" sz="2400" b="1" dirty="0"/>
              <a:t>Approaches to the paragraph in scholarly </a:t>
            </a:r>
            <a:r>
              <a:rPr lang="en-AU" sz="2400" b="1" dirty="0" smtClean="0"/>
              <a:t>writing </a:t>
            </a:r>
            <a:endParaRPr lang="en-AU" sz="2400" b="1" dirty="0"/>
          </a:p>
        </p:txBody>
      </p:sp>
    </p:spTree>
    <p:extLst>
      <p:ext uri="{BB962C8B-B14F-4D97-AF65-F5344CB8AC3E}">
        <p14:creationId xmlns:p14="http://schemas.microsoft.com/office/powerpoint/2010/main" val="3463397827"/>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GRASP Powerpoint.potx" id="{00C5504F-0846-4785-9E6D-E66C91DAB5D2}" vid="{71F861CC-5C4E-41E5-ABF2-59154C459820}"/>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GRASP Powerpoint</Template>
  <TotalTime>11197</TotalTime>
  <Words>2248</Words>
  <Application>Microsoft Office PowerPoint</Application>
  <PresentationFormat>Widescreen</PresentationFormat>
  <Paragraphs>482</Paragraphs>
  <Slides>22</Slides>
  <Notes>22</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22</vt:i4>
      </vt:variant>
    </vt:vector>
  </HeadingPairs>
  <TitlesOfParts>
    <vt:vector size="29" baseType="lpstr">
      <vt:lpstr>Arial</vt:lpstr>
      <vt:lpstr>Calibri</vt:lpstr>
      <vt:lpstr>Calibri Light</vt:lpstr>
      <vt:lpstr>SansaSoft Pro Normal</vt:lpstr>
      <vt:lpstr>Verdana</vt:lpstr>
      <vt:lpstr>Wingdings</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Curtin University</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Michael Seats</dc:creator>
  <cp:lastModifiedBy>Michael Seats</cp:lastModifiedBy>
  <cp:revision>454</cp:revision>
  <cp:lastPrinted>2018-04-27T05:56:04Z</cp:lastPrinted>
  <dcterms:created xsi:type="dcterms:W3CDTF">2018-02-21T05:05:54Z</dcterms:created>
  <dcterms:modified xsi:type="dcterms:W3CDTF">2018-04-30T02:17:37Z</dcterms:modified>
</cp:coreProperties>
</file>