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6"/>
  </p:notesMasterIdLst>
  <p:handoutMasterIdLst>
    <p:handoutMasterId r:id="rId17"/>
  </p:handoutMasterIdLst>
  <p:sldIdLst>
    <p:sldId id="256" r:id="rId2"/>
    <p:sldId id="258" r:id="rId3"/>
    <p:sldId id="333" r:id="rId4"/>
    <p:sldId id="334" r:id="rId5"/>
    <p:sldId id="336" r:id="rId6"/>
    <p:sldId id="298" r:id="rId7"/>
    <p:sldId id="335" r:id="rId8"/>
    <p:sldId id="337" r:id="rId9"/>
    <p:sldId id="321" r:id="rId10"/>
    <p:sldId id="339" r:id="rId11"/>
    <p:sldId id="340" r:id="rId12"/>
    <p:sldId id="322" r:id="rId13"/>
    <p:sldId id="341" r:id="rId14"/>
    <p:sldId id="301" r:id="rId15"/>
  </p:sldIdLst>
  <p:sldSz cx="12192000" cy="6858000"/>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09F"/>
    <a:srgbClr val="B58C0A"/>
    <a:srgbClr val="7822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69" autoAdjust="0"/>
    <p:restoredTop sz="94671" autoAdjust="0"/>
  </p:normalViewPr>
  <p:slideViewPr>
    <p:cSldViewPr snapToGrid="0">
      <p:cViewPr varScale="1">
        <p:scale>
          <a:sx n="102" d="100"/>
          <a:sy n="102" d="100"/>
        </p:scale>
        <p:origin x="114" y="288"/>
      </p:cViewPr>
      <p:guideLst>
        <p:guide orient="horz" pos="2160"/>
        <p:guide pos="3840"/>
      </p:guideLst>
    </p:cSldViewPr>
  </p:slideViewPr>
  <p:notesTextViewPr>
    <p:cViewPr>
      <p:scale>
        <a:sx n="3" d="2"/>
        <a:sy n="3" d="2"/>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4939" y="0"/>
            <a:ext cx="2949099" cy="498693"/>
          </a:xfrm>
          <a:prstGeom prst="rect">
            <a:avLst/>
          </a:prstGeom>
        </p:spPr>
        <p:txBody>
          <a:bodyPr vert="horz" lIns="91440" tIns="45720" rIns="91440" bIns="45720" rtlCol="0"/>
          <a:lstStyle>
            <a:lvl1pPr algn="r">
              <a:defRPr sz="1200"/>
            </a:lvl1pPr>
          </a:lstStyle>
          <a:p>
            <a:fld id="{DAAB0012-EB3A-4BC8-9D57-03524E03AC54}" type="datetimeFigureOut">
              <a:rPr lang="en-AU" smtClean="0"/>
              <a:t>10/04/2018</a:t>
            </a:fld>
            <a:endParaRPr lang="en-AU"/>
          </a:p>
        </p:txBody>
      </p:sp>
      <p:sp>
        <p:nvSpPr>
          <p:cNvPr id="4" name="Footer Placeholder 3"/>
          <p:cNvSpPr>
            <a:spLocks noGrp="1"/>
          </p:cNvSpPr>
          <p:nvPr>
            <p:ph type="ftr" sz="quarter" idx="2"/>
          </p:nvPr>
        </p:nvSpPr>
        <p:spPr>
          <a:xfrm>
            <a:off x="0" y="9440647"/>
            <a:ext cx="2949099" cy="49869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4939" y="9440647"/>
            <a:ext cx="2949099" cy="498692"/>
          </a:xfrm>
          <a:prstGeom prst="rect">
            <a:avLst/>
          </a:prstGeom>
        </p:spPr>
        <p:txBody>
          <a:bodyPr vert="horz" lIns="91440" tIns="45720" rIns="91440" bIns="45720" rtlCol="0" anchor="b"/>
          <a:lstStyle>
            <a:lvl1pPr algn="r">
              <a:defRPr sz="1200"/>
            </a:lvl1pPr>
          </a:lstStyle>
          <a:p>
            <a:fld id="{317E84BC-595E-4904-A10F-24E342386854}" type="slidenum">
              <a:rPr lang="en-AU" smtClean="0"/>
              <a:t>‹#›</a:t>
            </a:fld>
            <a:endParaRPr lang="en-AU"/>
          </a:p>
        </p:txBody>
      </p:sp>
    </p:spTree>
    <p:extLst>
      <p:ext uri="{BB962C8B-B14F-4D97-AF65-F5344CB8AC3E}">
        <p14:creationId xmlns:p14="http://schemas.microsoft.com/office/powerpoint/2010/main" val="4037781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4939" y="0"/>
            <a:ext cx="2949099" cy="498693"/>
          </a:xfrm>
          <a:prstGeom prst="rect">
            <a:avLst/>
          </a:prstGeom>
        </p:spPr>
        <p:txBody>
          <a:bodyPr vert="horz" lIns="91440" tIns="45720" rIns="91440" bIns="45720" rtlCol="0"/>
          <a:lstStyle>
            <a:lvl1pPr algn="r">
              <a:defRPr sz="1200"/>
            </a:lvl1pPr>
          </a:lstStyle>
          <a:p>
            <a:fld id="{FAF45540-3289-4F81-908D-BBF3B2F793F9}" type="datetimeFigureOut">
              <a:rPr lang="en-AU" smtClean="0"/>
              <a:t>10/04/2018</a:t>
            </a:fld>
            <a:endParaRPr lang="en-AU"/>
          </a:p>
        </p:txBody>
      </p:sp>
      <p:sp>
        <p:nvSpPr>
          <p:cNvPr id="4" name="Slide Image Placeholder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a:defRPr sz="1200"/>
            </a:lvl1pPr>
          </a:lstStyle>
          <a:p>
            <a:fld id="{5271362D-48D4-44D8-A9E7-EAA5B95AB319}" type="slidenum">
              <a:rPr lang="en-AU" smtClean="0"/>
              <a:t>‹#›</a:t>
            </a:fld>
            <a:endParaRPr lang="en-AU"/>
          </a:p>
        </p:txBody>
      </p:sp>
    </p:spTree>
    <p:extLst>
      <p:ext uri="{BB962C8B-B14F-4D97-AF65-F5344CB8AC3E}">
        <p14:creationId xmlns:p14="http://schemas.microsoft.com/office/powerpoint/2010/main" val="1559949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1</a:t>
            </a:fld>
            <a:endParaRPr lang="en-AU"/>
          </a:p>
        </p:txBody>
      </p:sp>
    </p:spTree>
    <p:extLst>
      <p:ext uri="{BB962C8B-B14F-4D97-AF65-F5344CB8AC3E}">
        <p14:creationId xmlns:p14="http://schemas.microsoft.com/office/powerpoint/2010/main" val="6147381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10</a:t>
            </a:fld>
            <a:endParaRPr lang="en-AU"/>
          </a:p>
        </p:txBody>
      </p:sp>
    </p:spTree>
    <p:extLst>
      <p:ext uri="{BB962C8B-B14F-4D97-AF65-F5344CB8AC3E}">
        <p14:creationId xmlns:p14="http://schemas.microsoft.com/office/powerpoint/2010/main" val="424152975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11</a:t>
            </a:fld>
            <a:endParaRPr lang="en-AU"/>
          </a:p>
        </p:txBody>
      </p:sp>
    </p:spTree>
    <p:extLst>
      <p:ext uri="{BB962C8B-B14F-4D97-AF65-F5344CB8AC3E}">
        <p14:creationId xmlns:p14="http://schemas.microsoft.com/office/powerpoint/2010/main" val="209868206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12</a:t>
            </a:fld>
            <a:endParaRPr lang="en-AU"/>
          </a:p>
        </p:txBody>
      </p:sp>
    </p:spTree>
    <p:extLst>
      <p:ext uri="{BB962C8B-B14F-4D97-AF65-F5344CB8AC3E}">
        <p14:creationId xmlns:p14="http://schemas.microsoft.com/office/powerpoint/2010/main" val="304875243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13</a:t>
            </a:fld>
            <a:endParaRPr lang="en-AU"/>
          </a:p>
        </p:txBody>
      </p:sp>
    </p:spTree>
    <p:extLst>
      <p:ext uri="{BB962C8B-B14F-4D97-AF65-F5344CB8AC3E}">
        <p14:creationId xmlns:p14="http://schemas.microsoft.com/office/powerpoint/2010/main" val="244977777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14</a:t>
            </a:fld>
            <a:endParaRPr lang="en-AU"/>
          </a:p>
        </p:txBody>
      </p:sp>
    </p:spTree>
    <p:extLst>
      <p:ext uri="{BB962C8B-B14F-4D97-AF65-F5344CB8AC3E}">
        <p14:creationId xmlns:p14="http://schemas.microsoft.com/office/powerpoint/2010/main" val="30538178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2</a:t>
            </a:fld>
            <a:endParaRPr lang="en-AU"/>
          </a:p>
        </p:txBody>
      </p:sp>
    </p:spTree>
    <p:extLst>
      <p:ext uri="{BB962C8B-B14F-4D97-AF65-F5344CB8AC3E}">
        <p14:creationId xmlns:p14="http://schemas.microsoft.com/office/powerpoint/2010/main" val="3053817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3</a:t>
            </a:fld>
            <a:endParaRPr lang="en-AU"/>
          </a:p>
        </p:txBody>
      </p:sp>
    </p:spTree>
    <p:extLst>
      <p:ext uri="{BB962C8B-B14F-4D97-AF65-F5344CB8AC3E}">
        <p14:creationId xmlns:p14="http://schemas.microsoft.com/office/powerpoint/2010/main" val="379003261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4</a:t>
            </a:fld>
            <a:endParaRPr lang="en-AU"/>
          </a:p>
        </p:txBody>
      </p:sp>
    </p:spTree>
    <p:extLst>
      <p:ext uri="{BB962C8B-B14F-4D97-AF65-F5344CB8AC3E}">
        <p14:creationId xmlns:p14="http://schemas.microsoft.com/office/powerpoint/2010/main" val="14460617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5</a:t>
            </a:fld>
            <a:endParaRPr lang="en-AU"/>
          </a:p>
        </p:txBody>
      </p:sp>
    </p:spTree>
    <p:extLst>
      <p:ext uri="{BB962C8B-B14F-4D97-AF65-F5344CB8AC3E}">
        <p14:creationId xmlns:p14="http://schemas.microsoft.com/office/powerpoint/2010/main" val="28154850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6</a:t>
            </a:fld>
            <a:endParaRPr lang="en-AU"/>
          </a:p>
        </p:txBody>
      </p:sp>
    </p:spTree>
    <p:extLst>
      <p:ext uri="{BB962C8B-B14F-4D97-AF65-F5344CB8AC3E}">
        <p14:creationId xmlns:p14="http://schemas.microsoft.com/office/powerpoint/2010/main" val="305381787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7</a:t>
            </a:fld>
            <a:endParaRPr lang="en-AU"/>
          </a:p>
        </p:txBody>
      </p:sp>
    </p:spTree>
    <p:extLst>
      <p:ext uri="{BB962C8B-B14F-4D97-AF65-F5344CB8AC3E}">
        <p14:creationId xmlns:p14="http://schemas.microsoft.com/office/powerpoint/2010/main" val="417921203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8</a:t>
            </a:fld>
            <a:endParaRPr lang="en-AU"/>
          </a:p>
        </p:txBody>
      </p:sp>
    </p:spTree>
    <p:extLst>
      <p:ext uri="{BB962C8B-B14F-4D97-AF65-F5344CB8AC3E}">
        <p14:creationId xmlns:p14="http://schemas.microsoft.com/office/powerpoint/2010/main" val="36385533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9</a:t>
            </a:fld>
            <a:endParaRPr lang="en-AU"/>
          </a:p>
        </p:txBody>
      </p:sp>
    </p:spTree>
    <p:extLst>
      <p:ext uri="{BB962C8B-B14F-4D97-AF65-F5344CB8AC3E}">
        <p14:creationId xmlns:p14="http://schemas.microsoft.com/office/powerpoint/2010/main" val="183281116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985B8033-AFA6-4A82-9C15-3FB49BB0B940}" type="datetimeFigureOut">
              <a:rPr lang="en-AU" smtClean="0"/>
              <a:t>10/04/2018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1308063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85B8033-AFA6-4A82-9C15-3FB49BB0B940}" type="datetimeFigureOut">
              <a:rPr lang="en-AU" smtClean="0"/>
              <a:t>10/04/2018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3171761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85B8033-AFA6-4A82-9C15-3FB49BB0B940}" type="datetimeFigureOut">
              <a:rPr lang="en-AU" smtClean="0"/>
              <a:t>10/04/2018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224202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85B8033-AFA6-4A82-9C15-3FB49BB0B940}" type="datetimeFigureOut">
              <a:rPr lang="en-AU" smtClean="0"/>
              <a:t>10/04/2018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97746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85B8033-AFA6-4A82-9C15-3FB49BB0B940}" type="datetimeFigureOut">
              <a:rPr lang="en-AU" smtClean="0"/>
              <a:t>10/04/2018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94487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985B8033-AFA6-4A82-9C15-3FB49BB0B940}" type="datetimeFigureOut">
              <a:rPr lang="en-AU" smtClean="0"/>
              <a:t>10/04/2018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3086538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985B8033-AFA6-4A82-9C15-3FB49BB0B940}" type="datetimeFigureOut">
              <a:rPr lang="en-AU" smtClean="0"/>
              <a:t>10/04/2018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592870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985B8033-AFA6-4A82-9C15-3FB49BB0B940}" type="datetimeFigureOut">
              <a:rPr lang="en-AU" smtClean="0"/>
              <a:t>10/04/2018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49759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5B8033-AFA6-4A82-9C15-3FB49BB0B940}" type="datetimeFigureOut">
              <a:rPr lang="en-AU" smtClean="0"/>
              <a:t>10/04/2018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603676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85B8033-AFA6-4A82-9C15-3FB49BB0B940}" type="datetimeFigureOut">
              <a:rPr lang="en-AU" smtClean="0"/>
              <a:t>10/04/2018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576072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85B8033-AFA6-4A82-9C15-3FB49BB0B940}" type="datetimeFigureOut">
              <a:rPr lang="en-AU" smtClean="0"/>
              <a:t>10/04/2018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094681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5B8033-AFA6-4A82-9C15-3FB49BB0B940}" type="datetimeFigureOut">
              <a:rPr lang="en-AU" smtClean="0"/>
              <a:t>10/04/2018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28A189-3F4C-4B94-A37B-7131C6E18F7F}" type="slidenum">
              <a:rPr lang="en-AU" smtClean="0"/>
              <a:t>‹#›</a:t>
            </a:fld>
            <a:endParaRPr lang="en-AU"/>
          </a:p>
        </p:txBody>
      </p:sp>
    </p:spTree>
    <p:extLst>
      <p:ext uri="{BB962C8B-B14F-4D97-AF65-F5344CB8AC3E}">
        <p14:creationId xmlns:p14="http://schemas.microsoft.com/office/powerpoint/2010/main" val="1476140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2.tmp"/></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3.tmp"/><Relationship Id="rId4" Type="http://schemas.openxmlformats.org/officeDocument/2006/relationships/hyperlink" Target="https://student.unsw.edu.au/sample-extract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0"/>
            <a:ext cx="12192001" cy="1457327"/>
            <a:chOff x="-1" y="0"/>
            <a:chExt cx="12192001" cy="1457327"/>
          </a:xfrm>
        </p:grpSpPr>
        <p:grpSp>
          <p:nvGrpSpPr>
            <p:cNvPr id="14" name="Group 13"/>
            <p:cNvGrpSpPr/>
            <p:nvPr/>
          </p:nvGrpSpPr>
          <p:grpSpPr>
            <a:xfrm>
              <a:off x="-1" y="0"/>
              <a:ext cx="12192000" cy="1457327"/>
              <a:chOff x="0" y="-3"/>
              <a:chExt cx="12182400" cy="1353603"/>
            </a:xfrm>
          </p:grpSpPr>
          <p:sp>
            <p:nvSpPr>
              <p:cNvPr id="5" name="Rectangle 4"/>
              <p:cNvSpPr/>
              <p:nvPr/>
            </p:nvSpPr>
            <p:spPr>
              <a:xfrm>
                <a:off x="0" y="-1"/>
                <a:ext cx="1353600" cy="1353600"/>
              </a:xfrm>
              <a:prstGeom prst="rect">
                <a:avLst/>
              </a:prstGeom>
              <a:solidFill>
                <a:srgbClr val="782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p:cNvSpPr/>
              <p:nvPr/>
            </p:nvSpPr>
            <p:spPr>
              <a:xfrm>
                <a:off x="1353600" y="0"/>
                <a:ext cx="1353600" cy="1353600"/>
              </a:xfrm>
              <a:prstGeom prst="rect">
                <a:avLst/>
              </a:prstGeom>
              <a:solidFill>
                <a:srgbClr val="0060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2707200" y="-1"/>
                <a:ext cx="1353600" cy="1353600"/>
              </a:xfrm>
              <a:prstGeom prst="rect">
                <a:avLst/>
              </a:prstGeom>
              <a:solidFill>
                <a:srgbClr val="B58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7"/>
              <p:cNvSpPr/>
              <p:nvPr/>
            </p:nvSpPr>
            <p:spPr>
              <a:xfrm>
                <a:off x="4060800" y="-2"/>
                <a:ext cx="1353600" cy="1353600"/>
              </a:xfrm>
              <a:prstGeom prst="rect">
                <a:avLst/>
              </a:prstGeom>
              <a:solidFill>
                <a:srgbClr val="782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p:cNvSpPr/>
              <p:nvPr/>
            </p:nvSpPr>
            <p:spPr>
              <a:xfrm>
                <a:off x="5414400" y="-1"/>
                <a:ext cx="1353600" cy="1353600"/>
              </a:xfrm>
              <a:prstGeom prst="rect">
                <a:avLst/>
              </a:prstGeom>
              <a:solidFill>
                <a:srgbClr val="0060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9"/>
              <p:cNvSpPr/>
              <p:nvPr/>
            </p:nvSpPr>
            <p:spPr>
              <a:xfrm>
                <a:off x="6768000" y="-2"/>
                <a:ext cx="1353600" cy="1353600"/>
              </a:xfrm>
              <a:prstGeom prst="rect">
                <a:avLst/>
              </a:prstGeom>
              <a:solidFill>
                <a:srgbClr val="B58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8121600" y="-3"/>
                <a:ext cx="1353600" cy="1353600"/>
              </a:xfrm>
              <a:prstGeom prst="rect">
                <a:avLst/>
              </a:prstGeom>
              <a:solidFill>
                <a:srgbClr val="782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2" name="Rectangle 11"/>
              <p:cNvSpPr/>
              <p:nvPr/>
            </p:nvSpPr>
            <p:spPr>
              <a:xfrm>
                <a:off x="9475200" y="-2"/>
                <a:ext cx="1353600" cy="1353600"/>
              </a:xfrm>
              <a:prstGeom prst="rect">
                <a:avLst/>
              </a:prstGeom>
              <a:solidFill>
                <a:srgbClr val="0060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p:cNvSpPr/>
              <p:nvPr/>
            </p:nvSpPr>
            <p:spPr>
              <a:xfrm>
                <a:off x="10828800" y="-3"/>
                <a:ext cx="1353600" cy="1353600"/>
              </a:xfrm>
              <a:prstGeom prst="rect">
                <a:avLst/>
              </a:prstGeom>
              <a:solidFill>
                <a:srgbClr val="B58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299084"/>
              <a:ext cx="2478029" cy="411481"/>
            </a:xfrm>
            <a:prstGeom prst="rect">
              <a:avLst/>
            </a:prstGeom>
          </p:spPr>
        </p:pic>
      </p:grpSp>
      <p:sp>
        <p:nvSpPr>
          <p:cNvPr id="17" name="Rectangle 16"/>
          <p:cNvSpPr/>
          <p:nvPr/>
        </p:nvSpPr>
        <p:spPr>
          <a:xfrm>
            <a:off x="0" y="1049045"/>
            <a:ext cx="7196447" cy="411797"/>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Subtitle 2"/>
          <p:cNvSpPr>
            <a:spLocks noGrp="1"/>
          </p:cNvSpPr>
          <p:nvPr>
            <p:ph type="subTitle" idx="1"/>
          </p:nvPr>
        </p:nvSpPr>
        <p:spPr>
          <a:xfrm>
            <a:off x="-114784" y="1067841"/>
            <a:ext cx="7426013" cy="389483"/>
          </a:xfrm>
        </p:spPr>
        <p:txBody>
          <a:bodyPr>
            <a:normAutofit fontScale="92500" lnSpcReduction="10000"/>
          </a:bodyPr>
          <a:lstStyle/>
          <a:p>
            <a:r>
              <a:rPr lang="en-AU" i="1" dirty="0" smtClean="0">
                <a:solidFill>
                  <a:schemeClr val="bg1"/>
                </a:solidFill>
                <a:latin typeface="SansaSoft Pro Normal" panose="02000603080000020004" pitchFamily="50" charset="0"/>
              </a:rPr>
              <a:t>GRASP - </a:t>
            </a:r>
            <a:r>
              <a:rPr lang="en-AU" dirty="0" smtClean="0">
                <a:solidFill>
                  <a:schemeClr val="bg1"/>
                </a:solidFill>
                <a:latin typeface="SansaSoft Pro Normal" panose="02000603080000020004" pitchFamily="50" charset="0"/>
              </a:rPr>
              <a:t>Graduate Research Advanced Skills Program</a:t>
            </a:r>
            <a:endParaRPr lang="en-AU" dirty="0">
              <a:solidFill>
                <a:schemeClr val="bg1"/>
              </a:solidFill>
              <a:latin typeface="SansaSoft Pro Normal" panose="02000603080000020004" pitchFamily="50" charset="0"/>
            </a:endParaRPr>
          </a:p>
        </p:txBody>
      </p:sp>
      <p:sp>
        <p:nvSpPr>
          <p:cNvPr id="2" name="TextBox 1"/>
          <p:cNvSpPr txBox="1"/>
          <p:nvPr/>
        </p:nvSpPr>
        <p:spPr>
          <a:xfrm>
            <a:off x="1743813" y="1647944"/>
            <a:ext cx="7970158" cy="2062103"/>
          </a:xfrm>
          <a:prstGeom prst="rect">
            <a:avLst/>
          </a:prstGeom>
          <a:noFill/>
        </p:spPr>
        <p:txBody>
          <a:bodyPr wrap="square" rtlCol="0">
            <a:spAutoFit/>
          </a:bodyPr>
          <a:lstStyle/>
          <a:p>
            <a:r>
              <a:rPr lang="en-AU" sz="3200" b="1" dirty="0" smtClean="0"/>
              <a:t>                   RESEARCH WRITING SERIES</a:t>
            </a:r>
          </a:p>
          <a:p>
            <a:endParaRPr lang="en-AU" sz="3200" b="1" dirty="0" smtClean="0"/>
          </a:p>
          <a:p>
            <a:r>
              <a:rPr lang="en-AU" sz="3200" b="1" i="1" dirty="0"/>
              <a:t>2</a:t>
            </a:r>
            <a:r>
              <a:rPr lang="en-AU" sz="3200" b="1" i="1" dirty="0" smtClean="0"/>
              <a:t>              Being critical in research writing</a:t>
            </a:r>
          </a:p>
          <a:p>
            <a:endParaRPr lang="en-AU" sz="3200" b="1" i="1" dirty="0"/>
          </a:p>
        </p:txBody>
      </p:sp>
      <p:sp>
        <p:nvSpPr>
          <p:cNvPr id="15" name="TextBox 14"/>
          <p:cNvSpPr txBox="1"/>
          <p:nvPr/>
        </p:nvSpPr>
        <p:spPr>
          <a:xfrm>
            <a:off x="2709332" y="3785461"/>
            <a:ext cx="6665286" cy="923330"/>
          </a:xfrm>
          <a:prstGeom prst="rect">
            <a:avLst/>
          </a:prstGeom>
          <a:noFill/>
        </p:spPr>
        <p:txBody>
          <a:bodyPr wrap="none" rtlCol="0">
            <a:spAutoFit/>
          </a:bodyPr>
          <a:lstStyle/>
          <a:p>
            <a:r>
              <a:rPr lang="en-AU" dirty="0" smtClean="0"/>
              <a:t>This </a:t>
            </a:r>
            <a:r>
              <a:rPr lang="en-AU" dirty="0"/>
              <a:t>workshop looks closely at the process and language of critique </a:t>
            </a:r>
            <a:endParaRPr lang="en-AU" dirty="0" smtClean="0"/>
          </a:p>
          <a:p>
            <a:r>
              <a:rPr lang="en-AU" dirty="0" smtClean="0"/>
              <a:t>in </a:t>
            </a:r>
            <a:r>
              <a:rPr lang="en-AU" dirty="0"/>
              <a:t>achieving scholarly and balanced evaluations of the research work </a:t>
            </a:r>
            <a:endParaRPr lang="en-AU" dirty="0" smtClean="0"/>
          </a:p>
          <a:p>
            <a:r>
              <a:rPr lang="en-AU" dirty="0" smtClean="0"/>
              <a:t>of </a:t>
            </a:r>
            <a:r>
              <a:rPr lang="en-AU" dirty="0"/>
              <a:t>others.</a:t>
            </a:r>
          </a:p>
        </p:txBody>
      </p:sp>
    </p:spTree>
    <p:extLst>
      <p:ext uri="{BB962C8B-B14F-4D97-AF65-F5344CB8AC3E}">
        <p14:creationId xmlns:p14="http://schemas.microsoft.com/office/powerpoint/2010/main" val="207904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1046375" y="802991"/>
            <a:ext cx="11430000" cy="523220"/>
          </a:xfrm>
          <a:prstGeom prst="rect">
            <a:avLst/>
          </a:prstGeom>
          <a:noFill/>
        </p:spPr>
        <p:txBody>
          <a:bodyPr wrap="square" rtlCol="0">
            <a:spAutoFit/>
          </a:bodyPr>
          <a:lstStyle/>
          <a:p>
            <a:r>
              <a:rPr lang="en-AU" b="1" dirty="0" smtClean="0"/>
              <a:t>                                    </a:t>
            </a:r>
            <a:r>
              <a:rPr lang="en-AU" sz="2800" b="1" i="1" dirty="0"/>
              <a:t> </a:t>
            </a:r>
            <a:r>
              <a:rPr lang="en-AU" sz="2800" b="1" i="1" dirty="0" smtClean="0"/>
              <a:t>Claim Credibility Meta-Framework</a:t>
            </a:r>
            <a:endParaRPr lang="en-AU" i="1" dirty="0"/>
          </a:p>
        </p:txBody>
      </p:sp>
      <p:sp>
        <p:nvSpPr>
          <p:cNvPr id="5" name="TextBox 4"/>
          <p:cNvSpPr txBox="1"/>
          <p:nvPr/>
        </p:nvSpPr>
        <p:spPr>
          <a:xfrm>
            <a:off x="4232635" y="802991"/>
            <a:ext cx="3479029" cy="923330"/>
          </a:xfrm>
          <a:prstGeom prst="rect">
            <a:avLst/>
          </a:prstGeom>
          <a:noFill/>
        </p:spPr>
        <p:txBody>
          <a:bodyPr wrap="none" rtlCol="0">
            <a:spAutoFit/>
          </a:bodyPr>
          <a:lstStyle/>
          <a:p>
            <a:endParaRPr lang="en-AU" dirty="0"/>
          </a:p>
          <a:p>
            <a:endParaRPr lang="en-AU" dirty="0" smtClean="0"/>
          </a:p>
          <a:p>
            <a:r>
              <a:rPr lang="en-AU" dirty="0" err="1" smtClean="0"/>
              <a:t>Onwuegbuzie</a:t>
            </a:r>
            <a:r>
              <a:rPr lang="en-AU" dirty="0" smtClean="0"/>
              <a:t> &amp; </a:t>
            </a:r>
            <a:r>
              <a:rPr lang="en-AU" dirty="0" err="1" smtClean="0"/>
              <a:t>Frels</a:t>
            </a:r>
            <a:r>
              <a:rPr lang="en-AU" dirty="0" smtClean="0"/>
              <a:t> (2016, p.165)</a:t>
            </a:r>
          </a:p>
        </p:txBody>
      </p:sp>
      <p:pic>
        <p:nvPicPr>
          <p:cNvPr id="7" name="Picture 6" descr="Screen Clipping"/>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825796" y="1898205"/>
            <a:ext cx="6144482" cy="4467849"/>
          </a:xfrm>
          <a:prstGeom prst="rect">
            <a:avLst/>
          </a:prstGeom>
        </p:spPr>
      </p:pic>
    </p:spTree>
    <p:extLst>
      <p:ext uri="{BB962C8B-B14F-4D97-AF65-F5344CB8AC3E}">
        <p14:creationId xmlns:p14="http://schemas.microsoft.com/office/powerpoint/2010/main" val="4032312945"/>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226243" y="701636"/>
            <a:ext cx="11430000" cy="523220"/>
          </a:xfrm>
          <a:prstGeom prst="rect">
            <a:avLst/>
          </a:prstGeom>
          <a:noFill/>
        </p:spPr>
        <p:txBody>
          <a:bodyPr wrap="square" rtlCol="0">
            <a:spAutoFit/>
          </a:bodyPr>
          <a:lstStyle/>
          <a:p>
            <a:r>
              <a:rPr lang="en-AU" b="1" dirty="0" smtClean="0"/>
              <a:t>                                 </a:t>
            </a:r>
            <a:r>
              <a:rPr lang="en-AU" sz="2800" b="1" i="1" dirty="0" smtClean="0"/>
              <a:t>Assessing the usefulness of an information source: some criteria</a:t>
            </a:r>
            <a:endParaRPr lang="en-AU" i="1" dirty="0"/>
          </a:p>
        </p:txBody>
      </p:sp>
      <p:sp>
        <p:nvSpPr>
          <p:cNvPr id="5" name="TextBox 4"/>
          <p:cNvSpPr txBox="1"/>
          <p:nvPr/>
        </p:nvSpPr>
        <p:spPr>
          <a:xfrm>
            <a:off x="6155703" y="5853709"/>
            <a:ext cx="3396186" cy="923330"/>
          </a:xfrm>
          <a:prstGeom prst="rect">
            <a:avLst/>
          </a:prstGeom>
          <a:noFill/>
        </p:spPr>
        <p:txBody>
          <a:bodyPr wrap="none" rtlCol="0">
            <a:spAutoFit/>
          </a:bodyPr>
          <a:lstStyle/>
          <a:p>
            <a:endParaRPr lang="en-AU" dirty="0"/>
          </a:p>
          <a:p>
            <a:endParaRPr lang="en-AU" dirty="0" smtClean="0"/>
          </a:p>
          <a:p>
            <a:r>
              <a:rPr lang="en-AU" sz="1600" dirty="0" smtClean="0"/>
              <a:t>(</a:t>
            </a:r>
            <a:r>
              <a:rPr lang="en-AU" sz="1600" dirty="0" err="1" smtClean="0"/>
              <a:t>Onwuegbuzie</a:t>
            </a:r>
            <a:r>
              <a:rPr lang="en-AU" sz="1600" dirty="0" smtClean="0"/>
              <a:t> &amp; </a:t>
            </a:r>
            <a:r>
              <a:rPr lang="en-AU" sz="1600" dirty="0" err="1" smtClean="0"/>
              <a:t>Frels</a:t>
            </a:r>
            <a:r>
              <a:rPr lang="en-AU" sz="1600" dirty="0" smtClean="0"/>
              <a:t>, 2016, 164-168</a:t>
            </a:r>
            <a:r>
              <a:rPr lang="en-AU" dirty="0" smtClean="0"/>
              <a:t>)</a:t>
            </a:r>
          </a:p>
        </p:txBody>
      </p:sp>
      <p:sp>
        <p:nvSpPr>
          <p:cNvPr id="6" name="TextBox 5"/>
          <p:cNvSpPr txBox="1"/>
          <p:nvPr/>
        </p:nvSpPr>
        <p:spPr>
          <a:xfrm>
            <a:off x="985043" y="1144728"/>
            <a:ext cx="8728928" cy="5632311"/>
          </a:xfrm>
          <a:prstGeom prst="rect">
            <a:avLst/>
          </a:prstGeom>
          <a:noFill/>
        </p:spPr>
        <p:txBody>
          <a:bodyPr wrap="none" rtlCol="0">
            <a:spAutoFit/>
          </a:bodyPr>
          <a:lstStyle/>
          <a:p>
            <a:endParaRPr lang="en-AU" dirty="0" smtClean="0"/>
          </a:p>
          <a:p>
            <a:pPr marL="285750" indent="-285750">
              <a:buFont typeface="Arial" panose="020B0604020202020204" pitchFamily="34" charset="0"/>
              <a:buChar char="•"/>
            </a:pPr>
            <a:r>
              <a:rPr lang="en-AU" dirty="0" smtClean="0"/>
              <a:t>Authenticity                                 </a:t>
            </a:r>
            <a:r>
              <a:rPr lang="en-AU" i="1" dirty="0" smtClean="0">
                <a:solidFill>
                  <a:srgbClr val="0070C0"/>
                </a:solidFill>
              </a:rPr>
              <a:t>the trustworthiness of the source </a:t>
            </a:r>
          </a:p>
          <a:p>
            <a:pPr marL="285750" indent="-285750">
              <a:buFont typeface="Arial" panose="020B0604020202020204" pitchFamily="34" charset="0"/>
              <a:buChar char="•"/>
            </a:pPr>
            <a:endParaRPr lang="en-AU" dirty="0" smtClean="0">
              <a:solidFill>
                <a:srgbClr val="0070C0"/>
              </a:solidFill>
            </a:endParaRPr>
          </a:p>
          <a:p>
            <a:pPr marL="285750" indent="-285750">
              <a:buFont typeface="Arial" panose="020B0604020202020204" pitchFamily="34" charset="0"/>
              <a:buChar char="•"/>
            </a:pPr>
            <a:r>
              <a:rPr lang="en-AU" dirty="0" smtClean="0"/>
              <a:t>Merit  </a:t>
            </a:r>
            <a:r>
              <a:rPr lang="en-AU" i="1" dirty="0"/>
              <a:t> </a:t>
            </a:r>
            <a:r>
              <a:rPr lang="en-AU" i="1" dirty="0" smtClean="0"/>
              <a:t>                                          </a:t>
            </a:r>
            <a:r>
              <a:rPr lang="en-AU" i="1" dirty="0" smtClean="0">
                <a:solidFill>
                  <a:srgbClr val="0070C0"/>
                </a:solidFill>
              </a:rPr>
              <a:t>the knowledge and competence of the author</a:t>
            </a:r>
          </a:p>
          <a:p>
            <a:pPr marL="285750" indent="-285750">
              <a:buFont typeface="Arial" panose="020B0604020202020204" pitchFamily="34" charset="0"/>
              <a:buChar char="•"/>
            </a:pPr>
            <a:endParaRPr lang="en-AU" i="1" dirty="0" smtClean="0">
              <a:solidFill>
                <a:srgbClr val="0070C0"/>
              </a:solidFill>
            </a:endParaRPr>
          </a:p>
          <a:p>
            <a:pPr marL="285750" indent="-285750">
              <a:buFont typeface="Arial" panose="020B0604020202020204" pitchFamily="34" charset="0"/>
              <a:buChar char="•"/>
            </a:pPr>
            <a:r>
              <a:rPr lang="en-AU" dirty="0" smtClean="0"/>
              <a:t>Validity (of evidence)                  </a:t>
            </a:r>
            <a:r>
              <a:rPr lang="en-AU" i="1" dirty="0" smtClean="0">
                <a:solidFill>
                  <a:srgbClr val="0070C0"/>
                </a:solidFill>
              </a:rPr>
              <a:t>soundness </a:t>
            </a:r>
            <a:r>
              <a:rPr lang="en-AU" dirty="0" smtClean="0">
                <a:solidFill>
                  <a:srgbClr val="0070C0"/>
                </a:solidFill>
              </a:rPr>
              <a:t>of </a:t>
            </a:r>
            <a:r>
              <a:rPr lang="en-AU" i="1" dirty="0" smtClean="0">
                <a:solidFill>
                  <a:srgbClr val="0070C0"/>
                </a:solidFill>
              </a:rPr>
              <a:t>evidence in </a:t>
            </a:r>
            <a:r>
              <a:rPr lang="en-AU" i="1" u="sng" dirty="0" smtClean="0">
                <a:solidFill>
                  <a:srgbClr val="0070C0"/>
                </a:solidFill>
              </a:rPr>
              <a:t>quantitative</a:t>
            </a:r>
            <a:r>
              <a:rPr lang="en-AU" i="1" dirty="0" smtClean="0">
                <a:solidFill>
                  <a:srgbClr val="0070C0"/>
                </a:solidFill>
              </a:rPr>
              <a:t> research</a:t>
            </a:r>
          </a:p>
          <a:p>
            <a:pPr marL="285750" indent="-285750">
              <a:buFont typeface="Arial" panose="020B0604020202020204" pitchFamily="34" charset="0"/>
              <a:buChar char="•"/>
            </a:pPr>
            <a:endParaRPr lang="en-AU" i="1" dirty="0" smtClean="0">
              <a:solidFill>
                <a:srgbClr val="0070C0"/>
              </a:solidFill>
            </a:endParaRPr>
          </a:p>
          <a:p>
            <a:pPr marL="285750" indent="-285750">
              <a:buFont typeface="Arial" panose="020B0604020202020204" pitchFamily="34" charset="0"/>
              <a:buChar char="•"/>
            </a:pPr>
            <a:r>
              <a:rPr lang="en-AU" dirty="0" smtClean="0"/>
              <a:t>Credibility  (of evidence)            </a:t>
            </a:r>
            <a:r>
              <a:rPr lang="en-AU" i="1" dirty="0" smtClean="0">
                <a:solidFill>
                  <a:srgbClr val="0070C0"/>
                </a:solidFill>
              </a:rPr>
              <a:t>believability of evidence in </a:t>
            </a:r>
            <a:r>
              <a:rPr lang="en-AU" i="1" u="sng" dirty="0" smtClean="0">
                <a:solidFill>
                  <a:srgbClr val="0070C0"/>
                </a:solidFill>
              </a:rPr>
              <a:t>qualitative</a:t>
            </a:r>
            <a:r>
              <a:rPr lang="en-AU" i="1" dirty="0" smtClean="0">
                <a:solidFill>
                  <a:srgbClr val="0070C0"/>
                </a:solidFill>
              </a:rPr>
              <a:t> research</a:t>
            </a:r>
            <a:r>
              <a:rPr lang="en-AU" dirty="0" smtClean="0">
                <a:solidFill>
                  <a:srgbClr val="0070C0"/>
                </a:solidFill>
              </a:rPr>
              <a:t>   </a:t>
            </a:r>
          </a:p>
          <a:p>
            <a:pPr marL="285750" indent="-285750">
              <a:buFont typeface="Arial" panose="020B0604020202020204" pitchFamily="34" charset="0"/>
              <a:buChar char="•"/>
            </a:pPr>
            <a:endParaRPr lang="en-AU" dirty="0" smtClean="0">
              <a:solidFill>
                <a:srgbClr val="0070C0"/>
              </a:solidFill>
            </a:endParaRPr>
          </a:p>
          <a:p>
            <a:pPr marL="285750" indent="-285750">
              <a:buFont typeface="Arial" panose="020B0604020202020204" pitchFamily="34" charset="0"/>
              <a:buChar char="•"/>
            </a:pPr>
            <a:r>
              <a:rPr lang="en-AU" dirty="0" smtClean="0"/>
              <a:t>Legitimation</a:t>
            </a:r>
            <a:r>
              <a:rPr lang="en-AU" b="1" dirty="0" smtClean="0"/>
              <a:t> </a:t>
            </a:r>
            <a:r>
              <a:rPr lang="en-AU" b="1" dirty="0" smtClean="0">
                <a:solidFill>
                  <a:srgbClr val="0070C0"/>
                </a:solidFill>
              </a:rPr>
              <a:t>                                </a:t>
            </a:r>
            <a:r>
              <a:rPr lang="en-AU" i="1" dirty="0" smtClean="0">
                <a:solidFill>
                  <a:srgbClr val="0070C0"/>
                </a:solidFill>
              </a:rPr>
              <a:t>trustworthiness</a:t>
            </a:r>
            <a:r>
              <a:rPr lang="en-AU" b="1" i="1" dirty="0" smtClean="0">
                <a:solidFill>
                  <a:srgbClr val="0070C0"/>
                </a:solidFill>
              </a:rPr>
              <a:t> of </a:t>
            </a:r>
            <a:r>
              <a:rPr lang="en-AU" i="1" dirty="0" smtClean="0">
                <a:solidFill>
                  <a:srgbClr val="0070C0"/>
                </a:solidFill>
              </a:rPr>
              <a:t>evidence in </a:t>
            </a:r>
            <a:r>
              <a:rPr lang="en-AU" i="1" u="sng" dirty="0" smtClean="0">
                <a:solidFill>
                  <a:srgbClr val="0070C0"/>
                </a:solidFill>
              </a:rPr>
              <a:t>mixed</a:t>
            </a:r>
            <a:r>
              <a:rPr lang="en-AU" i="1" dirty="0" smtClean="0">
                <a:solidFill>
                  <a:srgbClr val="0070C0"/>
                </a:solidFill>
              </a:rPr>
              <a:t> research</a:t>
            </a:r>
          </a:p>
          <a:p>
            <a:pPr marL="285750" indent="-285750">
              <a:buFont typeface="Arial" panose="020B0604020202020204" pitchFamily="34" charset="0"/>
              <a:buChar char="•"/>
            </a:pPr>
            <a:endParaRPr lang="en-AU" i="1" dirty="0" smtClean="0">
              <a:solidFill>
                <a:srgbClr val="0070C0"/>
              </a:solidFill>
            </a:endParaRPr>
          </a:p>
          <a:p>
            <a:pPr marL="285750" indent="-285750">
              <a:buFont typeface="Arial" panose="020B0604020202020204" pitchFamily="34" charset="0"/>
              <a:buChar char="•"/>
            </a:pPr>
            <a:r>
              <a:rPr lang="en-AU" dirty="0" smtClean="0"/>
              <a:t>Rigorous research practices      </a:t>
            </a:r>
            <a:r>
              <a:rPr lang="en-AU" i="1" dirty="0" smtClean="0">
                <a:solidFill>
                  <a:srgbClr val="0070C0"/>
                </a:solidFill>
              </a:rPr>
              <a:t>adheres to  standards accepted in the field</a:t>
            </a:r>
          </a:p>
          <a:p>
            <a:pPr marL="285750" indent="-285750">
              <a:buFont typeface="Arial" panose="020B0604020202020204" pitchFamily="34" charset="0"/>
              <a:buChar char="•"/>
            </a:pPr>
            <a:endParaRPr lang="en-AU" i="1" dirty="0" smtClean="0">
              <a:solidFill>
                <a:srgbClr val="0070C0"/>
              </a:solidFill>
            </a:endParaRPr>
          </a:p>
          <a:p>
            <a:pPr marL="285750" indent="-285750">
              <a:buFont typeface="Arial" panose="020B0604020202020204" pitchFamily="34" charset="0"/>
              <a:buChar char="•"/>
            </a:pPr>
            <a:r>
              <a:rPr lang="en-AU" dirty="0" smtClean="0"/>
              <a:t>Internal validity                           </a:t>
            </a:r>
            <a:r>
              <a:rPr lang="en-AU" i="1" dirty="0" smtClean="0">
                <a:solidFill>
                  <a:srgbClr val="0070C0"/>
                </a:solidFill>
              </a:rPr>
              <a:t>establishes causal relationship between two variables</a:t>
            </a:r>
          </a:p>
          <a:p>
            <a:pPr marL="285750" indent="-285750">
              <a:buFont typeface="Arial" panose="020B0604020202020204" pitchFamily="34" charset="0"/>
              <a:buChar char="•"/>
            </a:pPr>
            <a:endParaRPr lang="en-AU" i="1" dirty="0" smtClean="0">
              <a:solidFill>
                <a:srgbClr val="0070C0"/>
              </a:solidFill>
            </a:endParaRPr>
          </a:p>
          <a:p>
            <a:pPr marL="285750" indent="-285750">
              <a:buFont typeface="Arial" panose="020B0604020202020204" pitchFamily="34" charset="0"/>
              <a:buChar char="•"/>
            </a:pPr>
            <a:r>
              <a:rPr lang="en-AU" dirty="0" smtClean="0"/>
              <a:t>External validity</a:t>
            </a:r>
            <a:r>
              <a:rPr lang="en-AU" dirty="0" smtClean="0">
                <a:solidFill>
                  <a:srgbClr val="0070C0"/>
                </a:solidFill>
              </a:rPr>
              <a:t>                           </a:t>
            </a:r>
            <a:r>
              <a:rPr lang="en-AU" i="1" dirty="0" smtClean="0">
                <a:solidFill>
                  <a:srgbClr val="0070C0"/>
                </a:solidFill>
              </a:rPr>
              <a:t>extent to which results can be generalised </a:t>
            </a:r>
          </a:p>
          <a:p>
            <a:endParaRPr lang="en-AU" i="1" dirty="0" smtClean="0">
              <a:solidFill>
                <a:srgbClr val="0070C0"/>
              </a:solidFill>
            </a:endParaRPr>
          </a:p>
          <a:p>
            <a:pPr marL="285750" indent="-285750">
              <a:buFont typeface="Arial" panose="020B0604020202020204" pitchFamily="34" charset="0"/>
              <a:buChar char="•"/>
            </a:pPr>
            <a:r>
              <a:rPr lang="en-AU" dirty="0" smtClean="0"/>
              <a:t>Content-related validity             </a:t>
            </a:r>
            <a:r>
              <a:rPr lang="en-AU" i="1" dirty="0" smtClean="0">
                <a:solidFill>
                  <a:srgbClr val="0070C0"/>
                </a:solidFill>
              </a:rPr>
              <a:t>extent to which items on an instrument represent content</a:t>
            </a:r>
          </a:p>
          <a:p>
            <a:r>
              <a:rPr lang="en-AU" i="1" dirty="0" smtClean="0">
                <a:solidFill>
                  <a:srgbClr val="0070C0"/>
                </a:solidFill>
              </a:rPr>
              <a:t>                                                            being measured</a:t>
            </a:r>
          </a:p>
          <a:p>
            <a:endParaRPr lang="en-AU" dirty="0"/>
          </a:p>
        </p:txBody>
      </p:sp>
    </p:spTree>
    <p:extLst>
      <p:ext uri="{BB962C8B-B14F-4D97-AF65-F5344CB8AC3E}">
        <p14:creationId xmlns:p14="http://schemas.microsoft.com/office/powerpoint/2010/main" val="106743940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522057" y="869154"/>
            <a:ext cx="11430000" cy="800219"/>
          </a:xfrm>
          <a:prstGeom prst="rect">
            <a:avLst/>
          </a:prstGeom>
          <a:noFill/>
        </p:spPr>
        <p:txBody>
          <a:bodyPr wrap="square" rtlCol="0">
            <a:spAutoFit/>
          </a:bodyPr>
          <a:lstStyle/>
          <a:p>
            <a:r>
              <a:rPr lang="en-AU" b="1" dirty="0" smtClean="0"/>
              <a:t>                                                         </a:t>
            </a:r>
            <a:r>
              <a:rPr lang="en-AU" sz="2800" b="1" i="1" dirty="0" smtClean="0"/>
              <a:t>The language of critique</a:t>
            </a:r>
          </a:p>
          <a:p>
            <a:endParaRPr lang="en-AU" i="1" dirty="0"/>
          </a:p>
        </p:txBody>
      </p:sp>
      <p:sp>
        <p:nvSpPr>
          <p:cNvPr id="5" name="TextBox 4"/>
          <p:cNvSpPr txBox="1"/>
          <p:nvPr/>
        </p:nvSpPr>
        <p:spPr>
          <a:xfrm>
            <a:off x="247757" y="1795719"/>
            <a:ext cx="11978600" cy="5324535"/>
          </a:xfrm>
          <a:prstGeom prst="rect">
            <a:avLst/>
          </a:prstGeom>
          <a:noFill/>
        </p:spPr>
        <p:txBody>
          <a:bodyPr wrap="none" rtlCol="0">
            <a:spAutoFit/>
          </a:bodyPr>
          <a:lstStyle/>
          <a:p>
            <a:pPr marL="285750" indent="-285750">
              <a:buFont typeface="Arial" panose="020B0604020202020204" pitchFamily="34" charset="0"/>
              <a:buChar char="•"/>
            </a:pPr>
            <a:r>
              <a:rPr lang="en-AU" sz="2000" i="1" dirty="0" smtClean="0"/>
              <a:t>The language of critique will be </a:t>
            </a:r>
            <a:r>
              <a:rPr lang="en-AU" sz="2000" i="1" dirty="0" smtClean="0">
                <a:solidFill>
                  <a:srgbClr val="0070C0"/>
                </a:solidFill>
              </a:rPr>
              <a:t>scholarly, balanced and evaluative </a:t>
            </a:r>
            <a:r>
              <a:rPr lang="en-AU" sz="2000" i="1" dirty="0" smtClean="0"/>
              <a:t>– arriving at judgements through </a:t>
            </a:r>
          </a:p>
          <a:p>
            <a:r>
              <a:rPr lang="en-AU" sz="2000" i="1" dirty="0"/>
              <a:t> </a:t>
            </a:r>
            <a:r>
              <a:rPr lang="en-AU" sz="2000" i="1" dirty="0" smtClean="0"/>
              <a:t>     the systematic application of evaluative criteria.</a:t>
            </a:r>
          </a:p>
          <a:p>
            <a:endParaRPr lang="en-AU" sz="2000" i="1" dirty="0"/>
          </a:p>
          <a:p>
            <a:pPr marL="285750" indent="-285750">
              <a:buFont typeface="Arial" panose="020B0604020202020204" pitchFamily="34" charset="0"/>
              <a:buChar char="•"/>
            </a:pPr>
            <a:r>
              <a:rPr lang="en-AU" sz="2000" i="1" dirty="0" smtClean="0"/>
              <a:t>It will allow you to </a:t>
            </a:r>
            <a:r>
              <a:rPr lang="en-AU" sz="2000" i="1" dirty="0" smtClean="0">
                <a:solidFill>
                  <a:srgbClr val="0070C0"/>
                </a:solidFill>
              </a:rPr>
              <a:t>gradually build a case </a:t>
            </a:r>
            <a:r>
              <a:rPr lang="en-AU" sz="2000" i="1" dirty="0" smtClean="0"/>
              <a:t>in support of your central claims. </a:t>
            </a:r>
            <a:endParaRPr lang="en-AU" sz="2000" i="1" dirty="0"/>
          </a:p>
          <a:p>
            <a:endParaRPr lang="en-AU" sz="2000" i="1" dirty="0" smtClean="0"/>
          </a:p>
          <a:p>
            <a:pPr marL="285750" indent="-285750">
              <a:buFont typeface="Arial" panose="020B0604020202020204" pitchFamily="34" charset="0"/>
              <a:buChar char="•"/>
            </a:pPr>
            <a:r>
              <a:rPr lang="en-AU" sz="2000" i="1" dirty="0" smtClean="0"/>
              <a:t>It will demonstrate that you </a:t>
            </a:r>
            <a:r>
              <a:rPr lang="en-AU" sz="2000" i="1" dirty="0" smtClean="0">
                <a:solidFill>
                  <a:srgbClr val="0070C0"/>
                </a:solidFill>
              </a:rPr>
              <a:t>have carefully considered the strengths and weaknesses</a:t>
            </a:r>
            <a:r>
              <a:rPr lang="en-AU" sz="2000" i="1" dirty="0" smtClean="0"/>
              <a:t>, and implicit assumptions</a:t>
            </a:r>
          </a:p>
          <a:p>
            <a:r>
              <a:rPr lang="en-AU" sz="2000" i="1" dirty="0" smtClean="0"/>
              <a:t>     (at various levels) of the studies completed in the area so far.</a:t>
            </a:r>
          </a:p>
          <a:p>
            <a:endParaRPr lang="en-AU" sz="2000" i="1" dirty="0"/>
          </a:p>
          <a:p>
            <a:pPr marL="285750" indent="-285750">
              <a:buFont typeface="Arial" panose="020B0604020202020204" pitchFamily="34" charset="0"/>
              <a:buChar char="•"/>
            </a:pPr>
            <a:r>
              <a:rPr lang="en-AU" sz="2000" i="1" dirty="0" smtClean="0"/>
              <a:t>Using concessional language, </a:t>
            </a:r>
            <a:r>
              <a:rPr lang="en-AU" sz="2000" i="1" dirty="0">
                <a:solidFill>
                  <a:srgbClr val="0070C0"/>
                </a:solidFill>
              </a:rPr>
              <a:t>i</a:t>
            </a:r>
            <a:r>
              <a:rPr lang="en-AU" sz="2000" i="1" dirty="0" smtClean="0">
                <a:solidFill>
                  <a:srgbClr val="0070C0"/>
                </a:solidFill>
              </a:rPr>
              <a:t>t will not be excessively ‘negative’</a:t>
            </a:r>
            <a:r>
              <a:rPr lang="en-AU" sz="2000" i="1" dirty="0" smtClean="0"/>
              <a:t> in its characterisation of other work.</a:t>
            </a:r>
          </a:p>
          <a:p>
            <a:pPr marL="285750" indent="-285750">
              <a:buFont typeface="Arial" panose="020B0604020202020204" pitchFamily="34" charset="0"/>
              <a:buChar char="•"/>
            </a:pPr>
            <a:endParaRPr lang="en-AU" sz="2000" i="1" dirty="0" smtClean="0"/>
          </a:p>
          <a:p>
            <a:pPr marL="285750" indent="-285750">
              <a:buFont typeface="Arial" panose="020B0604020202020204" pitchFamily="34" charset="0"/>
              <a:buChar char="•"/>
            </a:pPr>
            <a:r>
              <a:rPr lang="en-AU" sz="2000" i="1" dirty="0" smtClean="0"/>
              <a:t>It will </a:t>
            </a:r>
            <a:r>
              <a:rPr lang="en-AU" sz="2000" i="1" dirty="0" smtClean="0">
                <a:solidFill>
                  <a:srgbClr val="0070C0"/>
                </a:solidFill>
              </a:rPr>
              <a:t>qualify its own claims </a:t>
            </a:r>
            <a:r>
              <a:rPr lang="en-AU" sz="2000" i="1" dirty="0" smtClean="0"/>
              <a:t>and </a:t>
            </a:r>
            <a:r>
              <a:rPr lang="en-AU" sz="2000" i="1" dirty="0" smtClean="0">
                <a:solidFill>
                  <a:srgbClr val="0070C0"/>
                </a:solidFill>
              </a:rPr>
              <a:t>recognize the limitations</a:t>
            </a:r>
            <a:r>
              <a:rPr lang="en-AU" sz="2000" i="1" dirty="0" smtClean="0"/>
              <a:t> of the author’s work, and </a:t>
            </a:r>
            <a:r>
              <a:rPr lang="en-AU" sz="2000" i="1" dirty="0" smtClean="0">
                <a:solidFill>
                  <a:srgbClr val="0070C0"/>
                </a:solidFill>
              </a:rPr>
              <a:t>anticipate the </a:t>
            </a:r>
          </a:p>
          <a:p>
            <a:r>
              <a:rPr lang="en-AU" sz="2000" i="1" dirty="0">
                <a:solidFill>
                  <a:srgbClr val="0070C0"/>
                </a:solidFill>
              </a:rPr>
              <a:t> </a:t>
            </a:r>
            <a:r>
              <a:rPr lang="en-AU" sz="2000" i="1" dirty="0" smtClean="0">
                <a:solidFill>
                  <a:srgbClr val="0070C0"/>
                </a:solidFill>
              </a:rPr>
              <a:t>    possibility of objections </a:t>
            </a:r>
            <a:r>
              <a:rPr lang="en-AU" sz="2000" i="1" dirty="0" smtClean="0"/>
              <a:t>or counter claims.</a:t>
            </a:r>
          </a:p>
          <a:p>
            <a:endParaRPr lang="en-AU" sz="2000" dirty="0"/>
          </a:p>
          <a:p>
            <a:r>
              <a:rPr lang="en-AU" sz="2000" dirty="0" smtClean="0"/>
              <a:t>    </a:t>
            </a:r>
            <a:endParaRPr lang="en-AU" sz="2000" dirty="0"/>
          </a:p>
          <a:p>
            <a:endParaRPr lang="en-AU" sz="2000" dirty="0" smtClean="0"/>
          </a:p>
          <a:p>
            <a:endParaRPr lang="en-AU" sz="2000" dirty="0"/>
          </a:p>
          <a:p>
            <a:endParaRPr lang="en-AU" sz="2000" dirty="0"/>
          </a:p>
        </p:txBody>
      </p:sp>
    </p:spTree>
    <p:extLst>
      <p:ext uri="{BB962C8B-B14F-4D97-AF65-F5344CB8AC3E}">
        <p14:creationId xmlns:p14="http://schemas.microsoft.com/office/powerpoint/2010/main" val="1890866683"/>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522057" y="869154"/>
            <a:ext cx="11430000" cy="800219"/>
          </a:xfrm>
          <a:prstGeom prst="rect">
            <a:avLst/>
          </a:prstGeom>
          <a:noFill/>
        </p:spPr>
        <p:txBody>
          <a:bodyPr wrap="square" rtlCol="0">
            <a:spAutoFit/>
          </a:bodyPr>
          <a:lstStyle/>
          <a:p>
            <a:r>
              <a:rPr lang="en-AU" b="1" dirty="0" smtClean="0"/>
              <a:t>                                                           </a:t>
            </a:r>
            <a:r>
              <a:rPr lang="en-AU" sz="2800" b="1" i="1" dirty="0" smtClean="0"/>
              <a:t>The language of critique</a:t>
            </a:r>
          </a:p>
          <a:p>
            <a:endParaRPr lang="en-AU" i="1" dirty="0"/>
          </a:p>
        </p:txBody>
      </p:sp>
      <p:sp>
        <p:nvSpPr>
          <p:cNvPr id="5" name="TextBox 4"/>
          <p:cNvSpPr txBox="1"/>
          <p:nvPr/>
        </p:nvSpPr>
        <p:spPr>
          <a:xfrm>
            <a:off x="3795360" y="1378026"/>
            <a:ext cx="3384324" cy="1938992"/>
          </a:xfrm>
          <a:prstGeom prst="rect">
            <a:avLst/>
          </a:prstGeom>
          <a:noFill/>
        </p:spPr>
        <p:txBody>
          <a:bodyPr wrap="none" rtlCol="0">
            <a:spAutoFit/>
          </a:bodyPr>
          <a:lstStyle/>
          <a:p>
            <a:pPr algn="ctr"/>
            <a:r>
              <a:rPr lang="en-AU" sz="2000" i="1" dirty="0" smtClean="0"/>
              <a:t>An example of a critical review</a:t>
            </a:r>
          </a:p>
          <a:p>
            <a:pPr algn="ctr"/>
            <a:endParaRPr lang="en-AU" sz="2000" i="1" dirty="0"/>
          </a:p>
          <a:p>
            <a:pPr algn="ctr"/>
            <a:r>
              <a:rPr lang="en-AU" sz="2000" i="1" dirty="0" smtClean="0"/>
              <a:t> </a:t>
            </a:r>
          </a:p>
          <a:p>
            <a:endParaRPr lang="en-AU" sz="2000" dirty="0" smtClean="0"/>
          </a:p>
          <a:p>
            <a:endParaRPr lang="en-AU" sz="2000" dirty="0"/>
          </a:p>
          <a:p>
            <a:endParaRPr lang="en-AU" sz="2000" dirty="0"/>
          </a:p>
        </p:txBody>
      </p:sp>
      <p:sp>
        <p:nvSpPr>
          <p:cNvPr id="6" name="TextBox 5"/>
          <p:cNvSpPr txBox="1"/>
          <p:nvPr/>
        </p:nvSpPr>
        <p:spPr>
          <a:xfrm>
            <a:off x="3420353" y="5436856"/>
            <a:ext cx="4134337" cy="369332"/>
          </a:xfrm>
          <a:prstGeom prst="rect">
            <a:avLst/>
          </a:prstGeom>
          <a:noFill/>
        </p:spPr>
        <p:txBody>
          <a:bodyPr wrap="none" rtlCol="0">
            <a:spAutoFit/>
          </a:bodyPr>
          <a:lstStyle/>
          <a:p>
            <a:r>
              <a:rPr lang="en-AU" dirty="0" smtClean="0">
                <a:hlinkClick r:id="rId4"/>
              </a:rPr>
              <a:t>Sample Extracts | UNSW Current Students</a:t>
            </a:r>
            <a:endParaRPr lang="en-AU" dirty="0"/>
          </a:p>
        </p:txBody>
      </p:sp>
      <p:pic>
        <p:nvPicPr>
          <p:cNvPr id="8" name="Picture 7"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06850" y="1980458"/>
            <a:ext cx="5953956" cy="3248478"/>
          </a:xfrm>
          <a:prstGeom prst="rect">
            <a:avLst/>
          </a:prstGeom>
        </p:spPr>
      </p:pic>
      <p:sp>
        <p:nvSpPr>
          <p:cNvPr id="10" name="Rectangle 9"/>
          <p:cNvSpPr/>
          <p:nvPr/>
        </p:nvSpPr>
        <p:spPr>
          <a:xfrm>
            <a:off x="3267298" y="6148308"/>
            <a:ext cx="4440446" cy="369332"/>
          </a:xfrm>
          <a:prstGeom prst="rect">
            <a:avLst/>
          </a:prstGeom>
        </p:spPr>
        <p:txBody>
          <a:bodyPr wrap="none">
            <a:spAutoFit/>
          </a:bodyPr>
          <a:lstStyle/>
          <a:p>
            <a:r>
              <a:rPr lang="en-AU" dirty="0"/>
              <a:t>https://student.unsw.edu.au/sample-extracts</a:t>
            </a:r>
          </a:p>
        </p:txBody>
      </p:sp>
    </p:spTree>
    <p:extLst>
      <p:ext uri="{BB962C8B-B14F-4D97-AF65-F5344CB8AC3E}">
        <p14:creationId xmlns:p14="http://schemas.microsoft.com/office/powerpoint/2010/main" val="149170475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107277" y="578759"/>
            <a:ext cx="11430000" cy="1077218"/>
          </a:xfrm>
          <a:prstGeom prst="rect">
            <a:avLst/>
          </a:prstGeom>
          <a:noFill/>
        </p:spPr>
        <p:txBody>
          <a:bodyPr wrap="square" rtlCol="0">
            <a:spAutoFit/>
          </a:bodyPr>
          <a:lstStyle/>
          <a:p>
            <a:pPr algn="ctr"/>
            <a:r>
              <a:rPr lang="en-AU" sz="2800" b="1" dirty="0" smtClean="0"/>
              <a:t>REFERENCES</a:t>
            </a:r>
          </a:p>
          <a:p>
            <a:endParaRPr lang="en-AU" i="1" dirty="0"/>
          </a:p>
          <a:p>
            <a:endParaRPr lang="en-AU" dirty="0" smtClean="0"/>
          </a:p>
        </p:txBody>
      </p:sp>
      <p:sp>
        <p:nvSpPr>
          <p:cNvPr id="5" name="TextBox 4"/>
          <p:cNvSpPr txBox="1"/>
          <p:nvPr/>
        </p:nvSpPr>
        <p:spPr>
          <a:xfrm>
            <a:off x="1171977" y="1946372"/>
            <a:ext cx="184731" cy="3139321"/>
          </a:xfrm>
          <a:prstGeom prst="rect">
            <a:avLst/>
          </a:prstGeom>
          <a:noFill/>
        </p:spPr>
        <p:txBody>
          <a:bodyPr wrap="none" rtlCol="0">
            <a:spAutoFit/>
          </a:bodyPr>
          <a:lstStyle/>
          <a:p>
            <a:endParaRPr lang="en-AU" dirty="0" smtClean="0">
              <a:solidFill>
                <a:srgbClr val="0070C0"/>
              </a:solidFill>
            </a:endParaRPr>
          </a:p>
          <a:p>
            <a:endParaRPr lang="en-AU" dirty="0"/>
          </a:p>
          <a:p>
            <a:endParaRPr lang="en-AU" dirty="0" smtClean="0"/>
          </a:p>
          <a:p>
            <a:endParaRPr lang="en-AU" dirty="0"/>
          </a:p>
          <a:p>
            <a:endParaRPr lang="en-AU" dirty="0" smtClean="0"/>
          </a:p>
          <a:p>
            <a:endParaRPr lang="en-AU" dirty="0" smtClean="0"/>
          </a:p>
          <a:p>
            <a:endParaRPr lang="en-AU" dirty="0"/>
          </a:p>
          <a:p>
            <a:endParaRPr lang="en-AU" dirty="0" smtClean="0"/>
          </a:p>
          <a:p>
            <a:endParaRPr lang="en-AU" dirty="0"/>
          </a:p>
          <a:p>
            <a:endParaRPr lang="en-AU" dirty="0"/>
          </a:p>
          <a:p>
            <a:endParaRPr lang="en-US" dirty="0"/>
          </a:p>
        </p:txBody>
      </p:sp>
      <p:sp>
        <p:nvSpPr>
          <p:cNvPr id="6" name="TextBox 5"/>
          <p:cNvSpPr txBox="1"/>
          <p:nvPr/>
        </p:nvSpPr>
        <p:spPr>
          <a:xfrm>
            <a:off x="841375" y="1392373"/>
            <a:ext cx="9577829" cy="4524315"/>
          </a:xfrm>
          <a:prstGeom prst="rect">
            <a:avLst/>
          </a:prstGeom>
          <a:noFill/>
        </p:spPr>
        <p:txBody>
          <a:bodyPr wrap="square" rtlCol="0">
            <a:spAutoFit/>
          </a:bodyPr>
          <a:lstStyle/>
          <a:p>
            <a:endParaRPr lang="en-AU" altLang="en-US" dirty="0" smtClean="0"/>
          </a:p>
          <a:p>
            <a:r>
              <a:rPr lang="en-AU" altLang="en-US" dirty="0" smtClean="0"/>
              <a:t>Barnett, Ronald. 1994.  </a:t>
            </a:r>
            <a:r>
              <a:rPr lang="en-AU" altLang="en-US" i="1" dirty="0" smtClean="0"/>
              <a:t>The Limits of Competence. </a:t>
            </a:r>
            <a:r>
              <a:rPr lang="en-AU" altLang="en-US" dirty="0" smtClean="0"/>
              <a:t>Buckingham, UK: SRHE &amp;</a:t>
            </a:r>
            <a:r>
              <a:rPr lang="en-AU" altLang="en-US" i="1" dirty="0" smtClean="0"/>
              <a:t> </a:t>
            </a:r>
            <a:r>
              <a:rPr lang="en-AU" altLang="en-US" dirty="0" smtClean="0"/>
              <a:t>Open University Press.</a:t>
            </a:r>
            <a:endParaRPr lang="en-AU" altLang="en-US" dirty="0"/>
          </a:p>
          <a:p>
            <a:endParaRPr lang="en-AU" altLang="en-US" dirty="0" smtClean="0"/>
          </a:p>
          <a:p>
            <a:r>
              <a:rPr lang="en-AU" altLang="en-US" dirty="0" smtClean="0"/>
              <a:t>Butler, Judith and  </a:t>
            </a:r>
            <a:r>
              <a:rPr lang="en-AU" altLang="en-US" dirty="0" err="1" smtClean="0"/>
              <a:t>Gayatri</a:t>
            </a:r>
            <a:r>
              <a:rPr lang="en-AU" altLang="en-US" dirty="0"/>
              <a:t> </a:t>
            </a:r>
            <a:r>
              <a:rPr lang="en-AU" altLang="en-US" dirty="0" err="1" smtClean="0"/>
              <a:t>Spivak</a:t>
            </a:r>
            <a:r>
              <a:rPr lang="en-AU" altLang="en-US" dirty="0" smtClean="0"/>
              <a:t>. 2011. “What is Critique?” (Conference promotional poster)</a:t>
            </a:r>
          </a:p>
          <a:p>
            <a:r>
              <a:rPr lang="en-AU" altLang="en-US" dirty="0"/>
              <a:t> </a:t>
            </a:r>
            <a:r>
              <a:rPr lang="en-AU" altLang="en-US" dirty="0" smtClean="0"/>
              <a:t>                                                                         http://www.frcps.uni-frankfurt.de/?page_id=2076</a:t>
            </a:r>
          </a:p>
          <a:p>
            <a:endParaRPr lang="en-AU" altLang="en-US" dirty="0"/>
          </a:p>
          <a:p>
            <a:r>
              <a:rPr lang="en-AU" altLang="en-US" dirty="0" smtClean="0"/>
              <a:t>Kant, Immanuel. 1790/2005. </a:t>
            </a:r>
            <a:r>
              <a:rPr lang="en-AU" altLang="en-US" i="1" dirty="0" smtClean="0"/>
              <a:t>Critique of judgement. </a:t>
            </a:r>
            <a:r>
              <a:rPr lang="en-AU" altLang="en-US" dirty="0" smtClean="0"/>
              <a:t>New York: Dover Philosophical Classics.</a:t>
            </a:r>
          </a:p>
          <a:p>
            <a:endParaRPr lang="en-AU" altLang="en-US" dirty="0" smtClean="0"/>
          </a:p>
          <a:p>
            <a:r>
              <a:rPr lang="en-AU" dirty="0" err="1"/>
              <a:t>Onwuegbuzie</a:t>
            </a:r>
            <a:r>
              <a:rPr lang="en-AU" dirty="0"/>
              <a:t>, Anthony and Rebecca </a:t>
            </a:r>
            <a:r>
              <a:rPr lang="en-AU" dirty="0" err="1"/>
              <a:t>Frels</a:t>
            </a:r>
            <a:r>
              <a:rPr lang="en-AU" dirty="0"/>
              <a:t>, R. 2016. </a:t>
            </a:r>
            <a:r>
              <a:rPr lang="en-AU" i="1" dirty="0"/>
              <a:t>Seven steps to a comprehensive literature review. </a:t>
            </a:r>
            <a:r>
              <a:rPr lang="en-AU" dirty="0"/>
              <a:t>Los Angeles: Sage.</a:t>
            </a:r>
          </a:p>
          <a:p>
            <a:endParaRPr lang="en-AU" altLang="en-US" dirty="0"/>
          </a:p>
          <a:p>
            <a:r>
              <a:rPr lang="en-AU" dirty="0" smtClean="0"/>
              <a:t>‘Writing a critical review’. 2018.  Accessed 3rd April 2018 https</a:t>
            </a:r>
            <a:r>
              <a:rPr lang="en-AU" dirty="0"/>
              <a:t>://student.unsw.edu.au/sample-extracts</a:t>
            </a:r>
          </a:p>
          <a:p>
            <a:endParaRPr lang="en-AU" altLang="en-US" dirty="0" smtClean="0"/>
          </a:p>
          <a:p>
            <a:endParaRPr lang="en-AU" altLang="en-US" dirty="0" smtClean="0"/>
          </a:p>
          <a:p>
            <a:endParaRPr lang="en-AU" altLang="en-US" dirty="0"/>
          </a:p>
        </p:txBody>
      </p:sp>
    </p:spTree>
    <p:extLst>
      <p:ext uri="{BB962C8B-B14F-4D97-AF65-F5344CB8AC3E}">
        <p14:creationId xmlns:p14="http://schemas.microsoft.com/office/powerpoint/2010/main" val="340943580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633984" y="679588"/>
            <a:ext cx="11430000" cy="7571303"/>
          </a:xfrm>
          <a:prstGeom prst="rect">
            <a:avLst/>
          </a:prstGeom>
          <a:noFill/>
        </p:spPr>
        <p:txBody>
          <a:bodyPr wrap="square" rtlCol="0">
            <a:spAutoFit/>
          </a:bodyPr>
          <a:lstStyle/>
          <a:p>
            <a:r>
              <a:rPr lang="en-AU" b="1" dirty="0" smtClean="0"/>
              <a:t>                                                                    </a:t>
            </a:r>
            <a:r>
              <a:rPr lang="en-AU" b="1" dirty="0"/>
              <a:t> </a:t>
            </a:r>
            <a:r>
              <a:rPr lang="en-AU" b="1" dirty="0" smtClean="0"/>
              <a:t>   AIMS OF TODAY’S CLASS</a:t>
            </a:r>
          </a:p>
          <a:p>
            <a:endParaRPr lang="en-AU" i="1" dirty="0" smtClean="0"/>
          </a:p>
          <a:p>
            <a:r>
              <a:rPr lang="en-AU" b="1" dirty="0" smtClean="0">
                <a:solidFill>
                  <a:srgbClr val="0070C0"/>
                </a:solidFill>
              </a:rPr>
              <a:t>Three questions are responded to     - What is ‘critique’?</a:t>
            </a:r>
          </a:p>
          <a:p>
            <a:r>
              <a:rPr lang="en-AU" b="1" dirty="0">
                <a:solidFill>
                  <a:srgbClr val="0070C0"/>
                </a:solidFill>
              </a:rPr>
              <a:t> </a:t>
            </a:r>
            <a:r>
              <a:rPr lang="en-AU" b="1" dirty="0" smtClean="0">
                <a:solidFill>
                  <a:srgbClr val="0070C0"/>
                </a:solidFill>
              </a:rPr>
              <a:t>                                                                 - What can be critiqued?</a:t>
            </a:r>
          </a:p>
          <a:p>
            <a:r>
              <a:rPr lang="en-AU" b="1" dirty="0">
                <a:solidFill>
                  <a:srgbClr val="0070C0"/>
                </a:solidFill>
              </a:rPr>
              <a:t> </a:t>
            </a:r>
            <a:r>
              <a:rPr lang="en-AU" b="1" dirty="0" smtClean="0">
                <a:solidFill>
                  <a:srgbClr val="0070C0"/>
                </a:solidFill>
              </a:rPr>
              <a:t>                                                                 - What is the typical language of critique?</a:t>
            </a:r>
          </a:p>
          <a:p>
            <a:endParaRPr lang="en-AU" b="1" dirty="0">
              <a:solidFill>
                <a:srgbClr val="0070C0"/>
              </a:solidFill>
            </a:endParaRPr>
          </a:p>
          <a:p>
            <a:endParaRPr lang="en-AU" b="1" dirty="0" smtClean="0">
              <a:solidFill>
                <a:srgbClr val="0070C0"/>
              </a:solidFill>
            </a:endParaRPr>
          </a:p>
          <a:p>
            <a:r>
              <a:rPr lang="en-AU" b="1" dirty="0" smtClean="0">
                <a:solidFill>
                  <a:srgbClr val="0070C0"/>
                </a:solidFill>
              </a:rPr>
              <a:t>By the end of the workshop, participants will </a:t>
            </a:r>
          </a:p>
          <a:p>
            <a:endParaRPr lang="en-AU" b="1" dirty="0" smtClean="0">
              <a:solidFill>
                <a:srgbClr val="0070C0"/>
              </a:solidFill>
            </a:endParaRPr>
          </a:p>
          <a:p>
            <a:endParaRPr lang="en-AU" b="1" dirty="0">
              <a:solidFill>
                <a:srgbClr val="0070C0"/>
              </a:solidFill>
            </a:endParaRPr>
          </a:p>
          <a:p>
            <a:pPr marL="285750" indent="-285750">
              <a:buFont typeface="Arial" panose="020B0604020202020204" pitchFamily="34" charset="0"/>
              <a:buChar char="•"/>
            </a:pPr>
            <a:r>
              <a:rPr lang="en-AU" b="1" i="1" dirty="0"/>
              <a:t>b</a:t>
            </a:r>
            <a:r>
              <a:rPr lang="en-AU" b="1" i="1" dirty="0" smtClean="0"/>
              <a:t>e able to define ‘critique’ and understand its relations to analysis and argument in research writing.</a:t>
            </a:r>
          </a:p>
          <a:p>
            <a:endParaRPr lang="en-AU" b="1" i="1" dirty="0" smtClean="0"/>
          </a:p>
          <a:p>
            <a:pPr marL="285750" indent="-285750">
              <a:buFont typeface="Arial" panose="020B0604020202020204" pitchFamily="34" charset="0"/>
              <a:buChar char="•"/>
            </a:pPr>
            <a:r>
              <a:rPr lang="en-AU" b="1" i="1" dirty="0"/>
              <a:t>h</a:t>
            </a:r>
            <a:r>
              <a:rPr lang="en-AU" b="1" i="1" dirty="0" smtClean="0"/>
              <a:t>ave been introduced to the origins of critique, its applications and its limits.</a:t>
            </a:r>
          </a:p>
          <a:p>
            <a:pPr marL="285750" indent="-285750">
              <a:buFont typeface="Arial" panose="020B0604020202020204" pitchFamily="34" charset="0"/>
              <a:buChar char="•"/>
            </a:pPr>
            <a:endParaRPr lang="en-AU" b="1" i="1" dirty="0" smtClean="0"/>
          </a:p>
          <a:p>
            <a:pPr marL="285750" indent="-285750">
              <a:buFont typeface="Arial" panose="020B0604020202020204" pitchFamily="34" charset="0"/>
              <a:buChar char="•"/>
            </a:pPr>
            <a:r>
              <a:rPr lang="en-AU" b="1" i="1" dirty="0"/>
              <a:t>u</a:t>
            </a:r>
            <a:r>
              <a:rPr lang="en-AU" b="1" i="1" dirty="0" smtClean="0"/>
              <a:t>nderstand the purpose of critique in the contemporary context of scholarly writing.</a:t>
            </a:r>
          </a:p>
          <a:p>
            <a:pPr marL="285750" indent="-285750">
              <a:buFont typeface="Arial" panose="020B0604020202020204" pitchFamily="34" charset="0"/>
              <a:buChar char="•"/>
            </a:pPr>
            <a:endParaRPr lang="en-AU" b="1" i="1" dirty="0"/>
          </a:p>
          <a:p>
            <a:pPr marL="285750" indent="-285750">
              <a:buFont typeface="Arial" panose="020B0604020202020204" pitchFamily="34" charset="0"/>
              <a:buChar char="•"/>
            </a:pPr>
            <a:r>
              <a:rPr lang="en-AU" b="1" i="1" dirty="0"/>
              <a:t>b</a:t>
            </a:r>
            <a:r>
              <a:rPr lang="en-AU" b="1" i="1" dirty="0" smtClean="0"/>
              <a:t>e able to conduct a critical review of a scholarly text, asking appropriate questions of the text.</a:t>
            </a:r>
          </a:p>
          <a:p>
            <a:pPr marL="285750" indent="-285750">
              <a:buFont typeface="Arial" panose="020B0604020202020204" pitchFamily="34" charset="0"/>
              <a:buChar char="•"/>
            </a:pPr>
            <a:endParaRPr lang="en-AU" b="1" i="1" dirty="0"/>
          </a:p>
          <a:p>
            <a:pPr marL="285750" indent="-285750">
              <a:buFont typeface="Arial" panose="020B0604020202020204" pitchFamily="34" charset="0"/>
              <a:buChar char="•"/>
            </a:pPr>
            <a:r>
              <a:rPr lang="en-AU" b="1" i="1" dirty="0"/>
              <a:t>h</a:t>
            </a:r>
            <a:r>
              <a:rPr lang="en-AU" b="1" i="1" dirty="0" smtClean="0"/>
              <a:t>ave been introduced to the specific language used in critical review.</a:t>
            </a:r>
          </a:p>
          <a:p>
            <a:endParaRPr lang="en-AU" b="1" i="1" dirty="0" smtClean="0"/>
          </a:p>
          <a:p>
            <a:pPr marL="285750" indent="-285750">
              <a:buFont typeface="Arial" panose="020B0604020202020204" pitchFamily="34" charset="0"/>
              <a:buChar char="•"/>
            </a:pPr>
            <a:r>
              <a:rPr lang="en-AU" b="1" i="1" dirty="0"/>
              <a:t>h</a:t>
            </a:r>
            <a:r>
              <a:rPr lang="en-AU" b="1" i="1" dirty="0" smtClean="0"/>
              <a:t>ave practiced writing a critical response to texts/authors related to their research topic.</a:t>
            </a:r>
          </a:p>
          <a:p>
            <a:endParaRPr lang="en-AU" b="1" dirty="0" smtClean="0">
              <a:solidFill>
                <a:srgbClr val="0070C0"/>
              </a:solidFill>
            </a:endParaRPr>
          </a:p>
          <a:p>
            <a:endParaRPr lang="en-AU" b="1" i="1" dirty="0" smtClean="0"/>
          </a:p>
          <a:p>
            <a:endParaRPr lang="en-AU" i="1" dirty="0" smtClean="0">
              <a:solidFill>
                <a:srgbClr val="C00000"/>
              </a:solidFill>
            </a:endParaRPr>
          </a:p>
          <a:p>
            <a:endParaRPr lang="en-AU" i="1" dirty="0"/>
          </a:p>
          <a:p>
            <a:endParaRPr lang="en-AU" dirty="0" smtClean="0"/>
          </a:p>
        </p:txBody>
      </p:sp>
    </p:spTree>
    <p:extLst>
      <p:ext uri="{BB962C8B-B14F-4D97-AF65-F5344CB8AC3E}">
        <p14:creationId xmlns:p14="http://schemas.microsoft.com/office/powerpoint/2010/main" val="387746287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522057" y="869154"/>
            <a:ext cx="11430000" cy="1077218"/>
          </a:xfrm>
          <a:prstGeom prst="rect">
            <a:avLst/>
          </a:prstGeom>
          <a:noFill/>
        </p:spPr>
        <p:txBody>
          <a:bodyPr wrap="square" rtlCol="0">
            <a:spAutoFit/>
          </a:bodyPr>
          <a:lstStyle/>
          <a:p>
            <a:r>
              <a:rPr lang="en-AU" b="1" dirty="0" smtClean="0"/>
              <a:t>                                      </a:t>
            </a:r>
            <a:r>
              <a:rPr lang="en-AU" sz="2800" b="1" dirty="0" smtClean="0"/>
              <a:t>Three main dimensions of academic writing</a:t>
            </a:r>
          </a:p>
          <a:p>
            <a:endParaRPr lang="en-AU" dirty="0"/>
          </a:p>
          <a:p>
            <a:endParaRPr lang="en-AU" dirty="0" smtClean="0"/>
          </a:p>
        </p:txBody>
      </p:sp>
      <p:sp>
        <p:nvSpPr>
          <p:cNvPr id="5" name="TextBox 4"/>
          <p:cNvSpPr txBox="1"/>
          <p:nvPr/>
        </p:nvSpPr>
        <p:spPr>
          <a:xfrm>
            <a:off x="1493949" y="1686873"/>
            <a:ext cx="8464433" cy="4770537"/>
          </a:xfrm>
          <a:prstGeom prst="rect">
            <a:avLst/>
          </a:prstGeom>
          <a:noFill/>
        </p:spPr>
        <p:txBody>
          <a:bodyPr wrap="none" rtlCol="0">
            <a:spAutoFit/>
          </a:bodyPr>
          <a:lstStyle/>
          <a:p>
            <a:r>
              <a:rPr lang="en-AU" sz="3200" dirty="0" smtClean="0">
                <a:solidFill>
                  <a:srgbClr val="0070C0"/>
                </a:solidFill>
              </a:rPr>
              <a:t>ANALYSIS    </a:t>
            </a:r>
          </a:p>
          <a:p>
            <a:r>
              <a:rPr lang="en-AU" sz="2000" dirty="0"/>
              <a:t>B</a:t>
            </a:r>
            <a:r>
              <a:rPr lang="en-AU" sz="2000" dirty="0" smtClean="0"/>
              <a:t>reaking things down into parts, looking for relations between these parts</a:t>
            </a:r>
          </a:p>
          <a:p>
            <a:r>
              <a:rPr lang="en-AU" sz="2000" dirty="0"/>
              <a:t>i</a:t>
            </a:r>
            <a:r>
              <a:rPr lang="en-AU" sz="2000" dirty="0" smtClean="0"/>
              <a:t>n order to make meaning.</a:t>
            </a:r>
            <a:endParaRPr lang="en-AU" sz="3200" dirty="0" smtClean="0"/>
          </a:p>
          <a:p>
            <a:endParaRPr lang="en-AU" dirty="0"/>
          </a:p>
          <a:p>
            <a:endParaRPr lang="en-AU" dirty="0" smtClean="0"/>
          </a:p>
          <a:p>
            <a:r>
              <a:rPr lang="en-AU" sz="3200" dirty="0" smtClean="0">
                <a:solidFill>
                  <a:srgbClr val="C00000"/>
                </a:solidFill>
              </a:rPr>
              <a:t>*CRITIQUE</a:t>
            </a:r>
          </a:p>
          <a:p>
            <a:r>
              <a:rPr lang="en-AU" sz="2000" dirty="0" smtClean="0"/>
              <a:t>The systematic application of doubt in order to arrive at a balanced evaluation.</a:t>
            </a:r>
            <a:endParaRPr lang="en-AU" sz="2000" dirty="0"/>
          </a:p>
          <a:p>
            <a:endParaRPr lang="en-AU" dirty="0" smtClean="0"/>
          </a:p>
          <a:p>
            <a:endParaRPr lang="en-AU" dirty="0"/>
          </a:p>
          <a:p>
            <a:endParaRPr lang="en-AU" dirty="0" smtClean="0"/>
          </a:p>
          <a:p>
            <a:r>
              <a:rPr lang="en-AU" sz="3200" dirty="0" smtClean="0">
                <a:solidFill>
                  <a:srgbClr val="0070C0"/>
                </a:solidFill>
              </a:rPr>
              <a:t>ARGUMENT</a:t>
            </a:r>
          </a:p>
          <a:p>
            <a:r>
              <a:rPr lang="en-AU" sz="2000" dirty="0" smtClean="0"/>
              <a:t>The process of supporting one main, contestable claim, with other claims using </a:t>
            </a:r>
          </a:p>
          <a:p>
            <a:r>
              <a:rPr lang="en-AU" sz="2000" dirty="0"/>
              <a:t>r</a:t>
            </a:r>
            <a:r>
              <a:rPr lang="en-AU" sz="2000" dirty="0" smtClean="0"/>
              <a:t>easoning and evidence.</a:t>
            </a:r>
            <a:endParaRPr lang="en-AU" sz="2000" dirty="0"/>
          </a:p>
          <a:p>
            <a:endParaRPr lang="en-US" dirty="0"/>
          </a:p>
        </p:txBody>
      </p:sp>
    </p:spTree>
    <p:extLst>
      <p:ext uri="{BB962C8B-B14F-4D97-AF65-F5344CB8AC3E}">
        <p14:creationId xmlns:p14="http://schemas.microsoft.com/office/powerpoint/2010/main" val="30633692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762000" y="622353"/>
            <a:ext cx="11430000" cy="1077218"/>
          </a:xfrm>
          <a:prstGeom prst="rect">
            <a:avLst/>
          </a:prstGeom>
          <a:noFill/>
        </p:spPr>
        <p:txBody>
          <a:bodyPr wrap="square" rtlCol="0">
            <a:spAutoFit/>
          </a:bodyPr>
          <a:lstStyle/>
          <a:p>
            <a:r>
              <a:rPr lang="en-AU" b="1" dirty="0" smtClean="0"/>
              <a:t>                                                               </a:t>
            </a:r>
            <a:r>
              <a:rPr lang="en-AU" sz="2800" b="1" i="1" dirty="0" smtClean="0"/>
              <a:t>What is critique?    3 Definitions</a:t>
            </a:r>
          </a:p>
          <a:p>
            <a:endParaRPr lang="en-AU" i="1" dirty="0"/>
          </a:p>
          <a:p>
            <a:endParaRPr lang="en-AU" dirty="0" smtClean="0"/>
          </a:p>
        </p:txBody>
      </p:sp>
      <p:sp>
        <p:nvSpPr>
          <p:cNvPr id="7" name="TextBox 6"/>
          <p:cNvSpPr txBox="1"/>
          <p:nvPr/>
        </p:nvSpPr>
        <p:spPr>
          <a:xfrm>
            <a:off x="361801" y="4526860"/>
            <a:ext cx="10290759" cy="1200329"/>
          </a:xfrm>
          <a:prstGeom prst="rect">
            <a:avLst/>
          </a:prstGeom>
          <a:noFill/>
        </p:spPr>
        <p:txBody>
          <a:bodyPr wrap="square" rtlCol="0">
            <a:spAutoFit/>
          </a:bodyPr>
          <a:lstStyle/>
          <a:p>
            <a:endParaRPr lang="en-AU" dirty="0"/>
          </a:p>
          <a:p>
            <a:endParaRPr lang="en-AU" dirty="0" smtClean="0"/>
          </a:p>
          <a:p>
            <a:endParaRPr lang="en-AU" dirty="0"/>
          </a:p>
          <a:p>
            <a:endParaRPr lang="en-AU" dirty="0"/>
          </a:p>
        </p:txBody>
      </p:sp>
      <p:sp>
        <p:nvSpPr>
          <p:cNvPr id="8" name="TextBox 7"/>
          <p:cNvSpPr txBox="1"/>
          <p:nvPr/>
        </p:nvSpPr>
        <p:spPr>
          <a:xfrm>
            <a:off x="633984" y="1071321"/>
            <a:ext cx="10789685" cy="4832092"/>
          </a:xfrm>
          <a:prstGeom prst="rect">
            <a:avLst/>
          </a:prstGeom>
          <a:noFill/>
        </p:spPr>
        <p:txBody>
          <a:bodyPr wrap="none" rtlCol="0">
            <a:spAutoFit/>
          </a:bodyPr>
          <a:lstStyle/>
          <a:p>
            <a:r>
              <a:rPr lang="en-AU" sz="2800" dirty="0" smtClean="0"/>
              <a:t>1. Immanuel Kant </a:t>
            </a:r>
          </a:p>
          <a:p>
            <a:r>
              <a:rPr lang="en-AU" sz="1400" dirty="0" smtClean="0">
                <a:solidFill>
                  <a:srgbClr val="0070C0"/>
                </a:solidFill>
              </a:rPr>
              <a:t>(A paraphrase from Section 74 of </a:t>
            </a:r>
            <a:r>
              <a:rPr lang="en-AU" sz="1400" i="1" dirty="0" smtClean="0">
                <a:solidFill>
                  <a:srgbClr val="0070C0"/>
                </a:solidFill>
              </a:rPr>
              <a:t>The Critique of Judgement </a:t>
            </a:r>
            <a:r>
              <a:rPr lang="en-AU" sz="1400" dirty="0" smtClean="0">
                <a:solidFill>
                  <a:srgbClr val="0070C0"/>
                </a:solidFill>
              </a:rPr>
              <a:t>(1790;2005, p.181)</a:t>
            </a:r>
            <a:r>
              <a:rPr lang="en-AU" sz="1400" i="1" dirty="0" smtClean="0">
                <a:solidFill>
                  <a:srgbClr val="0070C0"/>
                </a:solidFill>
              </a:rPr>
              <a:t> </a:t>
            </a:r>
            <a:r>
              <a:rPr lang="en-AU" sz="1400" dirty="0" smtClean="0">
                <a:solidFill>
                  <a:srgbClr val="0070C0"/>
                </a:solidFill>
              </a:rPr>
              <a:t>) </a:t>
            </a:r>
            <a:endParaRPr lang="en-AU" sz="1400" dirty="0">
              <a:solidFill>
                <a:srgbClr val="0070C0"/>
              </a:solidFill>
            </a:endParaRPr>
          </a:p>
          <a:p>
            <a:endParaRPr lang="en-AU" sz="1400" dirty="0"/>
          </a:p>
          <a:p>
            <a:pPr marL="285750" indent="-285750">
              <a:buFont typeface="Arial" panose="020B0604020202020204" pitchFamily="34" charset="0"/>
              <a:buChar char="•"/>
            </a:pPr>
            <a:endParaRPr lang="en-AU" i="1" dirty="0" smtClean="0"/>
          </a:p>
          <a:p>
            <a:pPr marL="285750" indent="-285750">
              <a:buFont typeface="Arial" panose="020B0604020202020204" pitchFamily="34" charset="0"/>
              <a:buChar char="•"/>
            </a:pPr>
            <a:r>
              <a:rPr lang="en-AU" i="1" dirty="0" smtClean="0"/>
              <a:t>We deal with a concept </a:t>
            </a:r>
            <a:r>
              <a:rPr lang="en-AU" i="1" dirty="0" smtClean="0">
                <a:solidFill>
                  <a:srgbClr val="C00000"/>
                </a:solidFill>
              </a:rPr>
              <a:t>dogmatically</a:t>
            </a:r>
            <a:r>
              <a:rPr lang="en-AU" i="1" dirty="0" smtClean="0"/>
              <a:t>…if we think about it as being already contained under another </a:t>
            </a:r>
          </a:p>
          <a:p>
            <a:r>
              <a:rPr lang="en-AU" i="1" dirty="0"/>
              <a:t> </a:t>
            </a:r>
            <a:r>
              <a:rPr lang="en-AU" i="1" dirty="0" smtClean="0"/>
              <a:t>    concept which is already given and known. </a:t>
            </a:r>
          </a:p>
          <a:p>
            <a:endParaRPr lang="en-AU" i="1" dirty="0"/>
          </a:p>
          <a:p>
            <a:pPr marL="285750" indent="-285750">
              <a:buFont typeface="Arial" panose="020B0604020202020204" pitchFamily="34" charset="0"/>
              <a:buChar char="•"/>
            </a:pPr>
            <a:r>
              <a:rPr lang="en-AU" i="1" dirty="0" smtClean="0"/>
              <a:t>However, we deal with a concept </a:t>
            </a:r>
            <a:r>
              <a:rPr lang="en-AU" i="1" dirty="0" smtClean="0">
                <a:solidFill>
                  <a:srgbClr val="C00000"/>
                </a:solidFill>
              </a:rPr>
              <a:t>critically,</a:t>
            </a:r>
            <a:r>
              <a:rPr lang="en-AU" i="1" dirty="0" smtClean="0"/>
              <a:t> if we think about it </a:t>
            </a:r>
            <a:r>
              <a:rPr lang="en-AU" i="1" dirty="0" smtClean="0">
                <a:solidFill>
                  <a:srgbClr val="C00000"/>
                </a:solidFill>
              </a:rPr>
              <a:t>only in relation to our own cognitive faculties</a:t>
            </a:r>
          </a:p>
          <a:p>
            <a:r>
              <a:rPr lang="en-AU" i="1" dirty="0" smtClean="0"/>
              <a:t>    and the </a:t>
            </a:r>
            <a:r>
              <a:rPr lang="en-AU" i="1" dirty="0" smtClean="0">
                <a:solidFill>
                  <a:srgbClr val="C00000"/>
                </a:solidFill>
              </a:rPr>
              <a:t>‘subjective conditions’ of thinking it</a:t>
            </a:r>
            <a:r>
              <a:rPr lang="en-AU" i="1" dirty="0" smtClean="0"/>
              <a:t>, before making any firm judgements about it.</a:t>
            </a:r>
          </a:p>
          <a:p>
            <a:endParaRPr lang="en-AU" i="1" dirty="0" smtClean="0"/>
          </a:p>
          <a:p>
            <a:endParaRPr lang="en-AU" i="1" dirty="0" smtClean="0"/>
          </a:p>
          <a:p>
            <a:r>
              <a:rPr lang="en-AU" dirty="0" smtClean="0"/>
              <a:t>‘Determinant Judgement’  </a:t>
            </a:r>
          </a:p>
          <a:p>
            <a:r>
              <a:rPr lang="en-AU" dirty="0" smtClean="0">
                <a:solidFill>
                  <a:srgbClr val="0070C0"/>
                </a:solidFill>
              </a:rPr>
              <a:t> The universal </a:t>
            </a:r>
            <a:r>
              <a:rPr lang="en-AU" dirty="0">
                <a:solidFill>
                  <a:srgbClr val="0070C0"/>
                </a:solidFill>
              </a:rPr>
              <a:t>c</a:t>
            </a:r>
            <a:r>
              <a:rPr lang="en-AU" dirty="0" smtClean="0">
                <a:solidFill>
                  <a:srgbClr val="0070C0"/>
                </a:solidFill>
              </a:rPr>
              <a:t>ategory is already given, and the particular instance is understood with reference to the universal.</a:t>
            </a:r>
          </a:p>
          <a:p>
            <a:endParaRPr lang="en-AU" dirty="0"/>
          </a:p>
          <a:p>
            <a:endParaRPr lang="en-AU" dirty="0" smtClean="0"/>
          </a:p>
          <a:p>
            <a:r>
              <a:rPr lang="en-AU" dirty="0" smtClean="0"/>
              <a:t>‘Reflective Judgment’ </a:t>
            </a:r>
          </a:p>
          <a:p>
            <a:r>
              <a:rPr lang="en-AU" dirty="0"/>
              <a:t> </a:t>
            </a:r>
            <a:r>
              <a:rPr lang="en-AU" dirty="0" smtClean="0">
                <a:solidFill>
                  <a:srgbClr val="0070C0"/>
                </a:solidFill>
              </a:rPr>
              <a:t>No universal category is given – so a new universal needs to be posited or imagined.</a:t>
            </a:r>
            <a:endParaRPr lang="en-AU" dirty="0" smtClean="0"/>
          </a:p>
        </p:txBody>
      </p:sp>
      <p:cxnSp>
        <p:nvCxnSpPr>
          <p:cNvPr id="6" name="Straight Connector 5"/>
          <p:cNvCxnSpPr/>
          <p:nvPr/>
        </p:nvCxnSpPr>
        <p:spPr>
          <a:xfrm>
            <a:off x="633984" y="1966860"/>
            <a:ext cx="10282255" cy="28281"/>
          </a:xfrm>
          <a:prstGeom prst="line">
            <a:avLst/>
          </a:prstGeom>
        </p:spPr>
        <p:style>
          <a:lnRef idx="1">
            <a:schemeClr val="dk1"/>
          </a:lnRef>
          <a:fillRef idx="0">
            <a:schemeClr val="dk1"/>
          </a:fillRef>
          <a:effectRef idx="0">
            <a:schemeClr val="dk1"/>
          </a:effectRef>
          <a:fontRef idx="minor">
            <a:schemeClr val="tx1"/>
          </a:fontRef>
        </p:style>
      </p:cxnSp>
      <p:cxnSp>
        <p:nvCxnSpPr>
          <p:cNvPr id="11" name="Straight Connector 10"/>
          <p:cNvCxnSpPr/>
          <p:nvPr/>
        </p:nvCxnSpPr>
        <p:spPr>
          <a:xfrm flipH="1">
            <a:off x="633983" y="1995141"/>
            <a:ext cx="21242" cy="1644096"/>
          </a:xfrm>
          <a:prstGeom prst="line">
            <a:avLst/>
          </a:prstGeom>
        </p:spPr>
        <p:style>
          <a:lnRef idx="1">
            <a:schemeClr val="dk1"/>
          </a:lnRef>
          <a:fillRef idx="0">
            <a:schemeClr val="dk1"/>
          </a:fillRef>
          <a:effectRef idx="0">
            <a:schemeClr val="dk1"/>
          </a:effectRef>
          <a:fontRef idx="minor">
            <a:schemeClr val="tx1"/>
          </a:fontRef>
        </p:style>
      </p:cxnSp>
      <p:cxnSp>
        <p:nvCxnSpPr>
          <p:cNvPr id="13" name="Straight Connector 12"/>
          <p:cNvCxnSpPr/>
          <p:nvPr/>
        </p:nvCxnSpPr>
        <p:spPr>
          <a:xfrm>
            <a:off x="655225" y="3639237"/>
            <a:ext cx="10308628" cy="47134"/>
          </a:xfrm>
          <a:prstGeom prst="line">
            <a:avLst/>
          </a:prstGeom>
        </p:spPr>
        <p:style>
          <a:lnRef idx="1">
            <a:schemeClr val="dk1"/>
          </a:lnRef>
          <a:fillRef idx="0">
            <a:schemeClr val="dk1"/>
          </a:fillRef>
          <a:effectRef idx="0">
            <a:schemeClr val="dk1"/>
          </a:effectRef>
          <a:fontRef idx="minor">
            <a:schemeClr val="tx1"/>
          </a:fontRef>
        </p:style>
      </p:cxnSp>
      <p:cxnSp>
        <p:nvCxnSpPr>
          <p:cNvPr id="15" name="Straight Connector 14"/>
          <p:cNvCxnSpPr/>
          <p:nvPr/>
        </p:nvCxnSpPr>
        <p:spPr>
          <a:xfrm>
            <a:off x="10963853" y="1995141"/>
            <a:ext cx="0" cy="1691230"/>
          </a:xfrm>
          <a:prstGeom prst="line">
            <a:avLst/>
          </a:prstGeom>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39205969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smtClean="0"/>
              <a:t>2  Being critical in research writing</a:t>
            </a:r>
            <a:endParaRPr lang="en-AU" b="1" i="1" dirty="0"/>
          </a:p>
          <a:p>
            <a:endParaRPr lang="en-AU" b="1" i="1" dirty="0"/>
          </a:p>
        </p:txBody>
      </p:sp>
      <p:sp>
        <p:nvSpPr>
          <p:cNvPr id="3" name="TextBox 2"/>
          <p:cNvSpPr txBox="1"/>
          <p:nvPr/>
        </p:nvSpPr>
        <p:spPr>
          <a:xfrm>
            <a:off x="1014984" y="531416"/>
            <a:ext cx="11430000" cy="1077218"/>
          </a:xfrm>
          <a:prstGeom prst="rect">
            <a:avLst/>
          </a:prstGeom>
          <a:noFill/>
        </p:spPr>
        <p:txBody>
          <a:bodyPr wrap="square" rtlCol="0">
            <a:spAutoFit/>
          </a:bodyPr>
          <a:lstStyle/>
          <a:p>
            <a:r>
              <a:rPr lang="en-AU" b="1" dirty="0" smtClean="0"/>
              <a:t>                                                               </a:t>
            </a:r>
            <a:r>
              <a:rPr lang="en-AU" sz="2800" b="1" i="1" dirty="0" smtClean="0"/>
              <a:t>What is critique?   </a:t>
            </a:r>
          </a:p>
          <a:p>
            <a:endParaRPr lang="en-AU" i="1" dirty="0"/>
          </a:p>
          <a:p>
            <a:endParaRPr lang="en-AU" dirty="0" smtClean="0"/>
          </a:p>
        </p:txBody>
      </p:sp>
      <p:sp>
        <p:nvSpPr>
          <p:cNvPr id="7" name="TextBox 6"/>
          <p:cNvSpPr txBox="1"/>
          <p:nvPr/>
        </p:nvSpPr>
        <p:spPr>
          <a:xfrm>
            <a:off x="361801" y="4526860"/>
            <a:ext cx="10290759" cy="1200329"/>
          </a:xfrm>
          <a:prstGeom prst="rect">
            <a:avLst/>
          </a:prstGeom>
          <a:noFill/>
        </p:spPr>
        <p:txBody>
          <a:bodyPr wrap="square" rtlCol="0">
            <a:spAutoFit/>
          </a:bodyPr>
          <a:lstStyle/>
          <a:p>
            <a:endParaRPr lang="en-AU" dirty="0"/>
          </a:p>
          <a:p>
            <a:endParaRPr lang="en-AU" dirty="0" smtClean="0"/>
          </a:p>
          <a:p>
            <a:endParaRPr lang="en-AU" dirty="0"/>
          </a:p>
          <a:p>
            <a:endParaRPr lang="en-AU" dirty="0"/>
          </a:p>
        </p:txBody>
      </p:sp>
      <p:sp>
        <p:nvSpPr>
          <p:cNvPr id="8" name="TextBox 7"/>
          <p:cNvSpPr txBox="1"/>
          <p:nvPr/>
        </p:nvSpPr>
        <p:spPr>
          <a:xfrm>
            <a:off x="254630" y="918131"/>
            <a:ext cx="11937370" cy="5878532"/>
          </a:xfrm>
          <a:prstGeom prst="rect">
            <a:avLst/>
          </a:prstGeom>
          <a:noFill/>
        </p:spPr>
        <p:txBody>
          <a:bodyPr wrap="none" rtlCol="0">
            <a:spAutoFit/>
          </a:bodyPr>
          <a:lstStyle/>
          <a:p>
            <a:endParaRPr lang="en-AU" sz="1400" dirty="0" smtClean="0"/>
          </a:p>
          <a:p>
            <a:r>
              <a:rPr lang="en-AU" sz="2000" dirty="0" smtClean="0"/>
              <a:t>Possible application of Kant’s approach, positing a relation between the universal and the particular - an example:</a:t>
            </a:r>
            <a:endParaRPr lang="en-AU" sz="2000" dirty="0"/>
          </a:p>
          <a:p>
            <a:endParaRPr lang="en-AU" dirty="0" smtClean="0">
              <a:solidFill>
                <a:srgbClr val="C00000"/>
              </a:solidFill>
            </a:endParaRPr>
          </a:p>
          <a:p>
            <a:r>
              <a:rPr lang="en-AU" dirty="0" smtClean="0">
                <a:solidFill>
                  <a:srgbClr val="C00000"/>
                </a:solidFill>
              </a:rPr>
              <a:t>                                                                                    Dogmatically</a:t>
            </a:r>
            <a:endParaRPr lang="en-AU" dirty="0" smtClean="0">
              <a:solidFill>
                <a:srgbClr val="0070C0"/>
              </a:solidFill>
            </a:endParaRPr>
          </a:p>
          <a:p>
            <a:endParaRPr lang="en-AU" dirty="0" smtClean="0">
              <a:solidFill>
                <a:srgbClr val="0070C0"/>
              </a:solidFill>
            </a:endParaRPr>
          </a:p>
          <a:p>
            <a:r>
              <a:rPr lang="en-AU" dirty="0"/>
              <a:t> </a:t>
            </a:r>
            <a:r>
              <a:rPr lang="en-AU" dirty="0" smtClean="0"/>
              <a:t> </a:t>
            </a:r>
            <a:r>
              <a:rPr lang="en-AU" dirty="0" smtClean="0">
                <a:solidFill>
                  <a:srgbClr val="0070C0"/>
                </a:solidFill>
              </a:rPr>
              <a:t>Universal</a:t>
            </a:r>
            <a:r>
              <a:rPr lang="en-AU" dirty="0" smtClean="0"/>
              <a:t>    </a:t>
            </a:r>
            <a:r>
              <a:rPr lang="en-AU" i="1" dirty="0" smtClean="0"/>
              <a:t>“Over the last two hundred years, industrial development has been disastrous for the natural environment.”</a:t>
            </a:r>
            <a:endParaRPr lang="en-AU" i="1" dirty="0"/>
          </a:p>
          <a:p>
            <a:r>
              <a:rPr lang="en-AU" i="1" dirty="0"/>
              <a:t> </a:t>
            </a:r>
            <a:r>
              <a:rPr lang="en-AU" i="1" dirty="0" smtClean="0"/>
              <a:t>   </a:t>
            </a:r>
          </a:p>
          <a:p>
            <a:r>
              <a:rPr lang="en-AU" i="1" dirty="0"/>
              <a:t> </a:t>
            </a:r>
            <a:r>
              <a:rPr lang="en-AU" i="1" dirty="0" smtClean="0"/>
              <a:t> </a:t>
            </a:r>
            <a:r>
              <a:rPr lang="en-AU" dirty="0" smtClean="0">
                <a:solidFill>
                  <a:srgbClr val="0070C0"/>
                </a:solidFill>
              </a:rPr>
              <a:t>Particular</a:t>
            </a:r>
            <a:r>
              <a:rPr lang="en-AU" dirty="0" smtClean="0"/>
              <a:t>    </a:t>
            </a:r>
            <a:r>
              <a:rPr lang="en-AU" i="1" dirty="0" smtClean="0"/>
              <a:t>“Human-induced climate change over the last century provides clear evidence of this destruction.”</a:t>
            </a:r>
          </a:p>
          <a:p>
            <a:endParaRPr lang="en-AU" dirty="0" smtClean="0"/>
          </a:p>
          <a:p>
            <a:r>
              <a:rPr lang="en-AU" dirty="0" smtClean="0">
                <a:solidFill>
                  <a:srgbClr val="C00000"/>
                </a:solidFill>
              </a:rPr>
              <a:t>                                                                                      Critically</a:t>
            </a:r>
          </a:p>
          <a:p>
            <a:endParaRPr lang="en-AU" dirty="0" smtClean="0">
              <a:solidFill>
                <a:srgbClr val="C00000"/>
              </a:solidFill>
            </a:endParaRPr>
          </a:p>
          <a:p>
            <a:pPr marL="285750" indent="-285750">
              <a:buFont typeface="Arial" panose="020B0604020202020204" pitchFamily="34" charset="0"/>
              <a:buChar char="•"/>
            </a:pPr>
            <a:r>
              <a:rPr lang="en-AU" i="1" dirty="0" smtClean="0"/>
              <a:t>“What evidence is there that industrial development has been disastrous for the environment?”</a:t>
            </a:r>
          </a:p>
          <a:p>
            <a:endParaRPr lang="en-AU" dirty="0" smtClean="0">
              <a:solidFill>
                <a:srgbClr val="C00000"/>
              </a:solidFill>
            </a:endParaRPr>
          </a:p>
          <a:p>
            <a:pPr marL="285750" indent="-285750">
              <a:buFont typeface="Arial" panose="020B0604020202020204" pitchFamily="34" charset="0"/>
              <a:buChar char="•"/>
            </a:pPr>
            <a:r>
              <a:rPr lang="en-AU" i="1" dirty="0" smtClean="0"/>
              <a:t>“What evidence is there that climate change over the last 100 years is, in fact, human-induced?”</a:t>
            </a:r>
            <a:endParaRPr lang="en-AU" i="1" dirty="0"/>
          </a:p>
          <a:p>
            <a:r>
              <a:rPr lang="en-AU" i="1" dirty="0" smtClean="0"/>
              <a:t> </a:t>
            </a:r>
          </a:p>
          <a:p>
            <a:pPr marL="285750" indent="-285750">
              <a:buFont typeface="Arial" panose="020B0604020202020204" pitchFamily="34" charset="0"/>
              <a:buChar char="•"/>
            </a:pPr>
            <a:r>
              <a:rPr lang="en-AU" i="1" dirty="0" smtClean="0"/>
              <a:t> Whose evidence do I trust? Why do I trust it? How do I define ‘climate change’ and ‘human-induced”? </a:t>
            </a:r>
          </a:p>
          <a:p>
            <a:r>
              <a:rPr lang="en-AU" i="1" dirty="0" smtClean="0"/>
              <a:t>  </a:t>
            </a:r>
          </a:p>
          <a:p>
            <a:pPr marL="285750" indent="-285750">
              <a:buFont typeface="Arial" panose="020B0604020202020204" pitchFamily="34" charset="0"/>
              <a:buChar char="•"/>
            </a:pPr>
            <a:r>
              <a:rPr lang="en-AU" i="1" dirty="0"/>
              <a:t> </a:t>
            </a:r>
            <a:r>
              <a:rPr lang="en-AU" i="1" dirty="0" smtClean="0"/>
              <a:t>“How do my ideological/political/cultural prejudices influence my views on the topic?”</a:t>
            </a:r>
          </a:p>
          <a:p>
            <a:endParaRPr lang="en-AU" i="1" dirty="0" smtClean="0"/>
          </a:p>
          <a:p>
            <a:pPr marL="285750" indent="-285750">
              <a:buFont typeface="Arial" panose="020B0604020202020204" pitchFamily="34" charset="0"/>
              <a:buChar char="•"/>
            </a:pPr>
            <a:r>
              <a:rPr lang="en-AU" i="1" dirty="0" smtClean="0"/>
              <a:t>“How did I arrive at these views? What empirical evidence and theoretical constructs did I apply?”</a:t>
            </a:r>
          </a:p>
          <a:p>
            <a:endParaRPr lang="en-AU" i="1" dirty="0" smtClean="0"/>
          </a:p>
        </p:txBody>
      </p:sp>
    </p:spTree>
    <p:extLst>
      <p:ext uri="{BB962C8B-B14F-4D97-AF65-F5344CB8AC3E}">
        <p14:creationId xmlns:p14="http://schemas.microsoft.com/office/powerpoint/2010/main" val="23711408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smtClean="0"/>
              <a:t>  2 Being critical in research writing</a:t>
            </a:r>
            <a:endParaRPr lang="en-AU" b="1" i="1" dirty="0"/>
          </a:p>
          <a:p>
            <a:endParaRPr lang="en-AU" b="1" i="1" dirty="0"/>
          </a:p>
        </p:txBody>
      </p:sp>
      <p:sp>
        <p:nvSpPr>
          <p:cNvPr id="3" name="TextBox 2"/>
          <p:cNvSpPr txBox="1"/>
          <p:nvPr/>
        </p:nvSpPr>
        <p:spPr>
          <a:xfrm>
            <a:off x="762000" y="622353"/>
            <a:ext cx="11430000" cy="1508105"/>
          </a:xfrm>
          <a:prstGeom prst="rect">
            <a:avLst/>
          </a:prstGeom>
          <a:noFill/>
        </p:spPr>
        <p:txBody>
          <a:bodyPr wrap="square" rtlCol="0">
            <a:spAutoFit/>
          </a:bodyPr>
          <a:lstStyle/>
          <a:p>
            <a:r>
              <a:rPr lang="en-AU" b="1" dirty="0" smtClean="0"/>
              <a:t>                                                               </a:t>
            </a:r>
            <a:r>
              <a:rPr lang="en-AU" sz="2800" b="1" i="1" dirty="0" smtClean="0"/>
              <a:t>What is critique?</a:t>
            </a:r>
          </a:p>
          <a:p>
            <a:r>
              <a:rPr lang="en-AU" sz="2800" b="1" i="1" dirty="0" smtClean="0"/>
              <a:t>                                            </a:t>
            </a:r>
          </a:p>
          <a:p>
            <a:endParaRPr lang="en-AU" i="1" dirty="0"/>
          </a:p>
          <a:p>
            <a:endParaRPr lang="en-AU" dirty="0" smtClean="0"/>
          </a:p>
        </p:txBody>
      </p:sp>
      <p:sp>
        <p:nvSpPr>
          <p:cNvPr id="7" name="TextBox 6"/>
          <p:cNvSpPr txBox="1"/>
          <p:nvPr/>
        </p:nvSpPr>
        <p:spPr>
          <a:xfrm>
            <a:off x="762000" y="1796934"/>
            <a:ext cx="10290759" cy="4339650"/>
          </a:xfrm>
          <a:prstGeom prst="rect">
            <a:avLst/>
          </a:prstGeom>
          <a:noFill/>
        </p:spPr>
        <p:txBody>
          <a:bodyPr wrap="square" rtlCol="0">
            <a:spAutoFit/>
          </a:bodyPr>
          <a:lstStyle/>
          <a:p>
            <a:r>
              <a:rPr lang="en-AU" sz="2000" i="1" dirty="0" smtClean="0">
                <a:solidFill>
                  <a:srgbClr val="0070C0"/>
                </a:solidFill>
              </a:rPr>
              <a:t>If we follow Kant’s dictum, as effective researchers we should be performing critique at three levels</a:t>
            </a:r>
            <a:r>
              <a:rPr lang="en-AU" i="1" dirty="0" smtClean="0">
                <a:solidFill>
                  <a:srgbClr val="0070C0"/>
                </a:solidFill>
              </a:rPr>
              <a:t>:</a:t>
            </a:r>
          </a:p>
          <a:p>
            <a:endParaRPr lang="en-AU" dirty="0"/>
          </a:p>
          <a:p>
            <a:pPr marL="285750" indent="-285750">
              <a:buFont typeface="Wingdings" panose="05000000000000000000" pitchFamily="2" charset="2"/>
              <a:buChar char="§"/>
            </a:pPr>
            <a:r>
              <a:rPr lang="en-AU" sz="2000" dirty="0" smtClean="0"/>
              <a:t>Critique of an object (material, ideal or conceptual) already established as given or ‘true’.</a:t>
            </a:r>
          </a:p>
          <a:p>
            <a:endParaRPr lang="en-AU" sz="2000" dirty="0" smtClean="0"/>
          </a:p>
          <a:p>
            <a:endParaRPr lang="en-AU" sz="2000" dirty="0" smtClean="0"/>
          </a:p>
          <a:p>
            <a:pPr marL="285750" indent="-285750">
              <a:buFont typeface="Wingdings" panose="05000000000000000000" pitchFamily="2" charset="2"/>
              <a:buChar char="§"/>
            </a:pPr>
            <a:r>
              <a:rPr lang="en-AU" sz="2000" dirty="0" smtClean="0"/>
              <a:t>Critique of the thinking of others about this object.</a:t>
            </a:r>
          </a:p>
          <a:p>
            <a:endParaRPr lang="en-AU" sz="2000" dirty="0" smtClean="0"/>
          </a:p>
          <a:p>
            <a:endParaRPr lang="en-AU" sz="2000" dirty="0" smtClean="0"/>
          </a:p>
          <a:p>
            <a:pPr marL="285750" indent="-285750">
              <a:buFont typeface="Wingdings" panose="05000000000000000000" pitchFamily="2" charset="2"/>
              <a:buChar char="§"/>
            </a:pPr>
            <a:r>
              <a:rPr lang="en-AU" sz="2000" dirty="0" smtClean="0"/>
              <a:t>Critique of our own subjective conditions of thinking the object (in the light of the other two levels of critique), imagining the subjective conditions which produced these views about the object. This is a kind of meta-critique or critique of </a:t>
            </a:r>
            <a:r>
              <a:rPr lang="en-AU" sz="2000" dirty="0" err="1" smtClean="0"/>
              <a:t>creitique</a:t>
            </a:r>
            <a:r>
              <a:rPr lang="en-AU" sz="2000" dirty="0" smtClean="0"/>
              <a:t>.</a:t>
            </a:r>
          </a:p>
          <a:p>
            <a:endParaRPr lang="en-AU" sz="2000" dirty="0"/>
          </a:p>
          <a:p>
            <a:endParaRPr lang="en-AU" dirty="0"/>
          </a:p>
        </p:txBody>
      </p:sp>
      <p:sp>
        <p:nvSpPr>
          <p:cNvPr id="8" name="TextBox 7"/>
          <p:cNvSpPr txBox="1"/>
          <p:nvPr/>
        </p:nvSpPr>
        <p:spPr>
          <a:xfrm>
            <a:off x="838986" y="1614628"/>
            <a:ext cx="184731" cy="2031325"/>
          </a:xfrm>
          <a:prstGeom prst="rect">
            <a:avLst/>
          </a:prstGeom>
          <a:noFill/>
        </p:spPr>
        <p:txBody>
          <a:bodyPr wrap="none" rtlCol="0">
            <a:spAutoFit/>
          </a:bodyPr>
          <a:lstStyle/>
          <a:p>
            <a:endParaRPr lang="en-AU" dirty="0" smtClean="0"/>
          </a:p>
          <a:p>
            <a:endParaRPr lang="en-AU" dirty="0"/>
          </a:p>
          <a:p>
            <a:endParaRPr lang="en-AU" dirty="0" smtClean="0"/>
          </a:p>
          <a:p>
            <a:endParaRPr lang="en-AU" dirty="0"/>
          </a:p>
          <a:p>
            <a:endParaRPr lang="en-AU" dirty="0" smtClean="0"/>
          </a:p>
          <a:p>
            <a:endParaRPr lang="en-AU" dirty="0" smtClean="0"/>
          </a:p>
          <a:p>
            <a:endParaRPr lang="en-AU" dirty="0"/>
          </a:p>
        </p:txBody>
      </p:sp>
    </p:spTree>
    <p:extLst>
      <p:ext uri="{BB962C8B-B14F-4D97-AF65-F5344CB8AC3E}">
        <p14:creationId xmlns:p14="http://schemas.microsoft.com/office/powerpoint/2010/main" val="225538729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762000" y="622353"/>
            <a:ext cx="11430000" cy="1077218"/>
          </a:xfrm>
          <a:prstGeom prst="rect">
            <a:avLst/>
          </a:prstGeom>
          <a:noFill/>
        </p:spPr>
        <p:txBody>
          <a:bodyPr wrap="square" rtlCol="0">
            <a:spAutoFit/>
          </a:bodyPr>
          <a:lstStyle/>
          <a:p>
            <a:r>
              <a:rPr lang="en-AU" b="1" dirty="0" smtClean="0"/>
              <a:t>                                                               </a:t>
            </a:r>
            <a:r>
              <a:rPr lang="en-AU" sz="2800" b="1" i="1" dirty="0" smtClean="0"/>
              <a:t>What is critique?    3 Definitions</a:t>
            </a:r>
          </a:p>
          <a:p>
            <a:endParaRPr lang="en-AU" i="1" dirty="0"/>
          </a:p>
          <a:p>
            <a:endParaRPr lang="en-AU" dirty="0" smtClean="0"/>
          </a:p>
        </p:txBody>
      </p:sp>
      <p:sp>
        <p:nvSpPr>
          <p:cNvPr id="7" name="TextBox 6"/>
          <p:cNvSpPr txBox="1"/>
          <p:nvPr/>
        </p:nvSpPr>
        <p:spPr>
          <a:xfrm>
            <a:off x="361801" y="4526860"/>
            <a:ext cx="10290759" cy="1200329"/>
          </a:xfrm>
          <a:prstGeom prst="rect">
            <a:avLst/>
          </a:prstGeom>
          <a:noFill/>
        </p:spPr>
        <p:txBody>
          <a:bodyPr wrap="square" rtlCol="0">
            <a:spAutoFit/>
          </a:bodyPr>
          <a:lstStyle/>
          <a:p>
            <a:endParaRPr lang="en-AU" dirty="0"/>
          </a:p>
          <a:p>
            <a:endParaRPr lang="en-AU" dirty="0" smtClean="0"/>
          </a:p>
          <a:p>
            <a:endParaRPr lang="en-AU" dirty="0"/>
          </a:p>
          <a:p>
            <a:endParaRPr lang="en-AU" dirty="0"/>
          </a:p>
        </p:txBody>
      </p:sp>
      <p:sp>
        <p:nvSpPr>
          <p:cNvPr id="8" name="TextBox 7"/>
          <p:cNvSpPr txBox="1"/>
          <p:nvPr/>
        </p:nvSpPr>
        <p:spPr>
          <a:xfrm>
            <a:off x="633984" y="1268684"/>
            <a:ext cx="10498708" cy="5539978"/>
          </a:xfrm>
          <a:prstGeom prst="rect">
            <a:avLst/>
          </a:prstGeom>
          <a:noFill/>
        </p:spPr>
        <p:txBody>
          <a:bodyPr wrap="none" rtlCol="0">
            <a:spAutoFit/>
          </a:bodyPr>
          <a:lstStyle/>
          <a:p>
            <a:pPr marL="514350" indent="-514350">
              <a:buAutoNum type="arabicPeriod" startAt="2"/>
            </a:pPr>
            <a:r>
              <a:rPr lang="en-AU" sz="2800" dirty="0" smtClean="0"/>
              <a:t>Butler &amp; </a:t>
            </a:r>
            <a:r>
              <a:rPr lang="en-AU" sz="2800" dirty="0" err="1" smtClean="0"/>
              <a:t>Spivak</a:t>
            </a:r>
            <a:r>
              <a:rPr lang="en-AU" sz="2800" dirty="0" smtClean="0"/>
              <a:t>  </a:t>
            </a:r>
            <a:r>
              <a:rPr lang="en-AU" dirty="0" smtClean="0"/>
              <a:t>(2011)</a:t>
            </a:r>
          </a:p>
          <a:p>
            <a:endParaRPr lang="en-AU" sz="2800" dirty="0" smtClean="0"/>
          </a:p>
          <a:p>
            <a:endParaRPr lang="en-AU" sz="2800" dirty="0" smtClean="0"/>
          </a:p>
          <a:p>
            <a:r>
              <a:rPr lang="en-AU" sz="2400" i="1" dirty="0" smtClean="0"/>
              <a:t>“…critique is the exploration of how it may be possible to </a:t>
            </a:r>
            <a:r>
              <a:rPr lang="en-AU" sz="2400" i="1" dirty="0" smtClean="0">
                <a:solidFill>
                  <a:srgbClr val="0070C0"/>
                </a:solidFill>
              </a:rPr>
              <a:t>think otherwise</a:t>
            </a:r>
          </a:p>
          <a:p>
            <a:pPr marL="342900" indent="-342900">
              <a:buFontTx/>
              <a:buChar char="-"/>
            </a:pPr>
            <a:r>
              <a:rPr lang="en-AU" sz="2400" i="1" dirty="0" smtClean="0">
                <a:solidFill>
                  <a:srgbClr val="0070C0"/>
                </a:solidFill>
              </a:rPr>
              <a:t>persistently denaturalising</a:t>
            </a:r>
            <a:r>
              <a:rPr lang="en-AU" sz="2400" i="1" dirty="0" smtClean="0"/>
              <a:t> and historicising the order of things…”</a:t>
            </a:r>
          </a:p>
          <a:p>
            <a:pPr marL="342900" indent="-342900">
              <a:buFontTx/>
              <a:buChar char="-"/>
            </a:pPr>
            <a:endParaRPr lang="en-AU" sz="2400" i="1" dirty="0" smtClean="0"/>
          </a:p>
          <a:p>
            <a:r>
              <a:rPr lang="en-AU" sz="2400" i="1" dirty="0" smtClean="0"/>
              <a:t>“ …a critical attitude is carried out by the willingness to </a:t>
            </a:r>
            <a:r>
              <a:rPr lang="en-AU" sz="2400" i="1" dirty="0" smtClean="0">
                <a:solidFill>
                  <a:srgbClr val="0070C0"/>
                </a:solidFill>
              </a:rPr>
              <a:t>submit fundamental truths </a:t>
            </a:r>
          </a:p>
          <a:p>
            <a:r>
              <a:rPr lang="en-AU" sz="2400" i="1" dirty="0" smtClean="0">
                <a:solidFill>
                  <a:srgbClr val="0070C0"/>
                </a:solidFill>
              </a:rPr>
              <a:t>     to questioning</a:t>
            </a:r>
            <a:r>
              <a:rPr lang="en-AU" sz="2400" i="1" dirty="0" smtClean="0"/>
              <a:t>…”</a:t>
            </a:r>
            <a:endParaRPr lang="en-AU" sz="2400" i="1" dirty="0" smtClean="0">
              <a:solidFill>
                <a:srgbClr val="0070C0"/>
              </a:solidFill>
            </a:endParaRPr>
          </a:p>
          <a:p>
            <a:endParaRPr lang="en-AU" sz="2400" i="1" dirty="0"/>
          </a:p>
          <a:p>
            <a:r>
              <a:rPr lang="en-AU" sz="2400" i="1" dirty="0" smtClean="0"/>
              <a:t>“…the practice of critique entails risk-taking…It is ruthless in the sense that</a:t>
            </a:r>
          </a:p>
          <a:p>
            <a:r>
              <a:rPr lang="en-AU" sz="2400" i="1" dirty="0"/>
              <a:t> </a:t>
            </a:r>
            <a:r>
              <a:rPr lang="en-AU" sz="2400" i="1" dirty="0" smtClean="0"/>
              <a:t>   </a:t>
            </a:r>
            <a:r>
              <a:rPr lang="en-AU" sz="2400" i="1" dirty="0" smtClean="0">
                <a:solidFill>
                  <a:srgbClr val="0070C0"/>
                </a:solidFill>
              </a:rPr>
              <a:t>it</a:t>
            </a:r>
            <a:r>
              <a:rPr lang="en-AU" sz="2400" i="1" dirty="0" smtClean="0"/>
              <a:t> </a:t>
            </a:r>
            <a:r>
              <a:rPr lang="en-AU" sz="2400" i="1" dirty="0" smtClean="0">
                <a:solidFill>
                  <a:srgbClr val="0070C0"/>
                </a:solidFill>
              </a:rPr>
              <a:t>does not fear its own consequences</a:t>
            </a:r>
            <a:r>
              <a:rPr lang="en-AU" sz="2400" i="1" dirty="0" smtClean="0"/>
              <a:t>…”</a:t>
            </a:r>
          </a:p>
          <a:p>
            <a:endParaRPr lang="en-AU" sz="2400" i="1" dirty="0" smtClean="0"/>
          </a:p>
          <a:p>
            <a:endParaRPr lang="en-AU" dirty="0" smtClean="0"/>
          </a:p>
          <a:p>
            <a:endParaRPr lang="en-AU" dirty="0" smtClean="0"/>
          </a:p>
          <a:p>
            <a:endParaRPr lang="en-AU" dirty="0" smtClean="0"/>
          </a:p>
        </p:txBody>
      </p:sp>
    </p:spTree>
    <p:extLst>
      <p:ext uri="{BB962C8B-B14F-4D97-AF65-F5344CB8AC3E}">
        <p14:creationId xmlns:p14="http://schemas.microsoft.com/office/powerpoint/2010/main" val="422242101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762000" y="622353"/>
            <a:ext cx="11430000" cy="1077218"/>
          </a:xfrm>
          <a:prstGeom prst="rect">
            <a:avLst/>
          </a:prstGeom>
          <a:noFill/>
        </p:spPr>
        <p:txBody>
          <a:bodyPr wrap="square" rtlCol="0">
            <a:spAutoFit/>
          </a:bodyPr>
          <a:lstStyle/>
          <a:p>
            <a:r>
              <a:rPr lang="en-AU" b="1" dirty="0" smtClean="0"/>
              <a:t>                                                               </a:t>
            </a:r>
            <a:r>
              <a:rPr lang="en-AU" sz="2800" b="1" i="1" dirty="0" smtClean="0"/>
              <a:t>What is critique?    3 Definitions</a:t>
            </a:r>
          </a:p>
          <a:p>
            <a:endParaRPr lang="en-AU" i="1" dirty="0"/>
          </a:p>
          <a:p>
            <a:endParaRPr lang="en-AU" dirty="0" smtClean="0"/>
          </a:p>
        </p:txBody>
      </p:sp>
      <p:sp>
        <p:nvSpPr>
          <p:cNvPr id="7" name="TextBox 6"/>
          <p:cNvSpPr txBox="1"/>
          <p:nvPr/>
        </p:nvSpPr>
        <p:spPr>
          <a:xfrm>
            <a:off x="361801" y="4526860"/>
            <a:ext cx="10290759" cy="1200329"/>
          </a:xfrm>
          <a:prstGeom prst="rect">
            <a:avLst/>
          </a:prstGeom>
          <a:noFill/>
        </p:spPr>
        <p:txBody>
          <a:bodyPr wrap="square" rtlCol="0">
            <a:spAutoFit/>
          </a:bodyPr>
          <a:lstStyle/>
          <a:p>
            <a:endParaRPr lang="en-AU" dirty="0"/>
          </a:p>
          <a:p>
            <a:endParaRPr lang="en-AU" dirty="0" smtClean="0"/>
          </a:p>
          <a:p>
            <a:endParaRPr lang="en-AU" dirty="0"/>
          </a:p>
          <a:p>
            <a:endParaRPr lang="en-AU" dirty="0"/>
          </a:p>
        </p:txBody>
      </p:sp>
      <p:sp>
        <p:nvSpPr>
          <p:cNvPr id="8" name="TextBox 7"/>
          <p:cNvSpPr txBox="1"/>
          <p:nvPr/>
        </p:nvSpPr>
        <p:spPr>
          <a:xfrm>
            <a:off x="633984" y="1268684"/>
            <a:ext cx="5001497" cy="1661993"/>
          </a:xfrm>
          <a:prstGeom prst="rect">
            <a:avLst/>
          </a:prstGeom>
          <a:noFill/>
        </p:spPr>
        <p:txBody>
          <a:bodyPr wrap="none" rtlCol="0">
            <a:spAutoFit/>
          </a:bodyPr>
          <a:lstStyle/>
          <a:p>
            <a:r>
              <a:rPr lang="en-AU" sz="2800" dirty="0"/>
              <a:t>3</a:t>
            </a:r>
            <a:r>
              <a:rPr lang="en-AU" sz="2800" dirty="0" smtClean="0"/>
              <a:t>.  Ronald Barnett </a:t>
            </a:r>
            <a:r>
              <a:rPr lang="en-AU" sz="1400" dirty="0" smtClean="0"/>
              <a:t>(</a:t>
            </a:r>
            <a:r>
              <a:rPr lang="en-AU" sz="1400" i="1" dirty="0" smtClean="0"/>
              <a:t>Beyond competence, </a:t>
            </a:r>
            <a:r>
              <a:rPr lang="en-AU" sz="1400" dirty="0" smtClean="0"/>
              <a:t>1994) </a:t>
            </a:r>
          </a:p>
          <a:p>
            <a:endParaRPr lang="en-AU" dirty="0" smtClean="0"/>
          </a:p>
          <a:p>
            <a:endParaRPr lang="en-AU" sz="2000" dirty="0"/>
          </a:p>
          <a:p>
            <a:endParaRPr lang="en-AU" dirty="0" smtClean="0"/>
          </a:p>
          <a:p>
            <a:endParaRPr lang="en-AU" dirty="0" smtClean="0"/>
          </a:p>
        </p:txBody>
      </p:sp>
      <p:sp>
        <p:nvSpPr>
          <p:cNvPr id="5" name="TextBox 4"/>
          <p:cNvSpPr txBox="1"/>
          <p:nvPr/>
        </p:nvSpPr>
        <p:spPr>
          <a:xfrm>
            <a:off x="633984" y="2289165"/>
            <a:ext cx="9214125" cy="830997"/>
          </a:xfrm>
          <a:prstGeom prst="rect">
            <a:avLst/>
          </a:prstGeom>
          <a:noFill/>
        </p:spPr>
        <p:txBody>
          <a:bodyPr wrap="none" rtlCol="0">
            <a:spAutoFit/>
          </a:bodyPr>
          <a:lstStyle/>
          <a:p>
            <a:r>
              <a:rPr lang="en-AU" sz="2400" dirty="0" smtClean="0"/>
              <a:t>“</a:t>
            </a:r>
            <a:r>
              <a:rPr lang="en-AU" sz="2400" i="1" dirty="0" smtClean="0"/>
              <a:t>…academic critique is </a:t>
            </a:r>
            <a:r>
              <a:rPr lang="en-AU" sz="2400" i="1" dirty="0" smtClean="0">
                <a:solidFill>
                  <a:srgbClr val="0070C0"/>
                </a:solidFill>
              </a:rPr>
              <a:t>reflection oriented towards understanding better </a:t>
            </a:r>
          </a:p>
          <a:p>
            <a:r>
              <a:rPr lang="en-AU" sz="2400" i="1" dirty="0"/>
              <a:t> </a:t>
            </a:r>
            <a:r>
              <a:rPr lang="en-AU" sz="2400" i="1" dirty="0" smtClean="0"/>
              <a:t>   the already existing understandings.”  </a:t>
            </a:r>
            <a:r>
              <a:rPr lang="en-AU" sz="1400" dirty="0" smtClean="0"/>
              <a:t>(p.166)</a:t>
            </a:r>
            <a:endParaRPr lang="en-AU" sz="1400" dirty="0"/>
          </a:p>
        </p:txBody>
      </p:sp>
      <p:sp>
        <p:nvSpPr>
          <p:cNvPr id="6" name="TextBox 5"/>
          <p:cNvSpPr txBox="1"/>
          <p:nvPr/>
        </p:nvSpPr>
        <p:spPr>
          <a:xfrm>
            <a:off x="492287" y="4062856"/>
            <a:ext cx="11580543" cy="1200329"/>
          </a:xfrm>
          <a:prstGeom prst="rect">
            <a:avLst/>
          </a:prstGeom>
          <a:noFill/>
        </p:spPr>
        <p:txBody>
          <a:bodyPr wrap="none" rtlCol="0">
            <a:spAutoFit/>
          </a:bodyPr>
          <a:lstStyle/>
          <a:p>
            <a:r>
              <a:rPr lang="en-AU" dirty="0" smtClean="0"/>
              <a:t>“ </a:t>
            </a:r>
            <a:r>
              <a:rPr lang="en-AU" sz="2400" i="1" dirty="0" smtClean="0"/>
              <a:t>Critique is not simply critical, but is </a:t>
            </a:r>
            <a:r>
              <a:rPr lang="en-AU" sz="2400" i="1" dirty="0" smtClean="0">
                <a:solidFill>
                  <a:srgbClr val="0070C0"/>
                </a:solidFill>
              </a:rPr>
              <a:t>constructive and is organized to develop solutions</a:t>
            </a:r>
            <a:r>
              <a:rPr lang="en-AU" sz="2400" i="1" dirty="0" smtClean="0"/>
              <a:t>, </a:t>
            </a:r>
          </a:p>
          <a:p>
            <a:r>
              <a:rPr lang="en-AU" sz="2400" i="1" dirty="0" smtClean="0"/>
              <a:t>or at least imaginative possibilities, for discussion. Critique is intended to move everything –</a:t>
            </a:r>
          </a:p>
          <a:p>
            <a:r>
              <a:rPr lang="en-AU" sz="2400" i="1" dirty="0" smtClean="0"/>
              <a:t>purposes, situations and persons – forward.” </a:t>
            </a:r>
            <a:r>
              <a:rPr lang="en-AU" sz="1400" dirty="0" smtClean="0"/>
              <a:t>(p.185)</a:t>
            </a:r>
            <a:endParaRPr lang="en-AU" sz="1400" dirty="0"/>
          </a:p>
        </p:txBody>
      </p:sp>
    </p:spTree>
    <p:extLst>
      <p:ext uri="{BB962C8B-B14F-4D97-AF65-F5344CB8AC3E}">
        <p14:creationId xmlns:p14="http://schemas.microsoft.com/office/powerpoint/2010/main" val="333252451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134363" y="0"/>
            <a:ext cx="6096000" cy="646331"/>
          </a:xfrm>
          <a:prstGeom prst="rect">
            <a:avLst/>
          </a:prstGeom>
        </p:spPr>
        <p:txBody>
          <a:bodyPr>
            <a:spAutoFit/>
          </a:bodyPr>
          <a:lstStyle/>
          <a:p>
            <a:r>
              <a:rPr lang="en-AU" b="1" i="1" dirty="0"/>
              <a:t>2</a:t>
            </a:r>
            <a:r>
              <a:rPr lang="en-AU" b="1" i="1" dirty="0" smtClean="0"/>
              <a:t>  Being critical  in research writing</a:t>
            </a:r>
            <a:endParaRPr lang="en-AU" b="1" i="1" dirty="0"/>
          </a:p>
          <a:p>
            <a:endParaRPr lang="en-AU" b="1" i="1" dirty="0"/>
          </a:p>
        </p:txBody>
      </p:sp>
      <p:sp>
        <p:nvSpPr>
          <p:cNvPr id="3" name="TextBox 2"/>
          <p:cNvSpPr txBox="1"/>
          <p:nvPr/>
        </p:nvSpPr>
        <p:spPr>
          <a:xfrm>
            <a:off x="1194093" y="276999"/>
            <a:ext cx="11430000" cy="738664"/>
          </a:xfrm>
          <a:prstGeom prst="rect">
            <a:avLst/>
          </a:prstGeom>
          <a:noFill/>
        </p:spPr>
        <p:txBody>
          <a:bodyPr wrap="square" rtlCol="0">
            <a:spAutoFit/>
          </a:bodyPr>
          <a:lstStyle/>
          <a:p>
            <a:r>
              <a:rPr lang="en-AU" sz="2400" b="1" dirty="0" smtClean="0"/>
              <a:t>                      </a:t>
            </a:r>
            <a:r>
              <a:rPr lang="en-AU" sz="2400" b="1" i="1" dirty="0" smtClean="0"/>
              <a:t>What are legitimate objects of critique in research writing?</a:t>
            </a:r>
          </a:p>
          <a:p>
            <a:endParaRPr lang="en-AU" i="1" dirty="0"/>
          </a:p>
        </p:txBody>
      </p:sp>
      <p:sp>
        <p:nvSpPr>
          <p:cNvPr id="5" name="TextBox 4"/>
          <p:cNvSpPr txBox="1"/>
          <p:nvPr/>
        </p:nvSpPr>
        <p:spPr>
          <a:xfrm>
            <a:off x="1319753" y="737747"/>
            <a:ext cx="8545288" cy="6524863"/>
          </a:xfrm>
          <a:prstGeom prst="rect">
            <a:avLst/>
          </a:prstGeom>
          <a:noFill/>
        </p:spPr>
        <p:txBody>
          <a:bodyPr wrap="none" rtlCol="0">
            <a:spAutoFit/>
          </a:bodyPr>
          <a:lstStyle/>
          <a:p>
            <a:pPr marL="285750" indent="-285750">
              <a:buFont typeface="Arial" panose="020B0604020202020204" pitchFamily="34" charset="0"/>
              <a:buChar char="•"/>
            </a:pPr>
            <a:r>
              <a:rPr lang="en-AU" sz="1600" dirty="0" smtClean="0"/>
              <a:t>Methodological design (nexus between ontology/epistemology/conceptual framework/methods)</a:t>
            </a:r>
          </a:p>
          <a:p>
            <a:r>
              <a:rPr lang="en-AU" sz="1600" dirty="0" smtClean="0"/>
              <a:t> </a:t>
            </a:r>
          </a:p>
          <a:p>
            <a:pPr marL="285750" indent="-285750">
              <a:buFont typeface="Arial" panose="020B0604020202020204" pitchFamily="34" charset="0"/>
              <a:buChar char="•"/>
            </a:pPr>
            <a:r>
              <a:rPr lang="en-AU" sz="1600" dirty="0" smtClean="0"/>
              <a:t>Experimental design</a:t>
            </a:r>
          </a:p>
          <a:p>
            <a:endParaRPr lang="en-AU" sz="1600" dirty="0"/>
          </a:p>
          <a:p>
            <a:pPr marL="285750" indent="-285750">
              <a:buFont typeface="Arial" panose="020B0604020202020204" pitchFamily="34" charset="0"/>
              <a:buChar char="•"/>
            </a:pPr>
            <a:r>
              <a:rPr lang="en-AU" sz="1600" dirty="0" smtClean="0"/>
              <a:t>Methods/tools/instruments</a:t>
            </a:r>
            <a:endParaRPr lang="en-AU" sz="1600" dirty="0"/>
          </a:p>
          <a:p>
            <a:endParaRPr lang="en-AU" sz="1600" dirty="0" smtClean="0"/>
          </a:p>
          <a:p>
            <a:pPr marL="285750" indent="-285750">
              <a:buFont typeface="Arial" panose="020B0604020202020204" pitchFamily="34" charset="0"/>
              <a:buChar char="•"/>
            </a:pPr>
            <a:r>
              <a:rPr lang="en-AU" sz="1600" dirty="0" smtClean="0"/>
              <a:t>Scope of the research</a:t>
            </a:r>
          </a:p>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r>
              <a:rPr lang="en-AU" sz="1600" dirty="0" smtClean="0"/>
              <a:t>Significance of the research</a:t>
            </a:r>
          </a:p>
          <a:p>
            <a:endParaRPr lang="en-AU" sz="1600" dirty="0" smtClean="0"/>
          </a:p>
          <a:p>
            <a:pPr marL="285750" indent="-285750">
              <a:buFont typeface="Arial" panose="020B0604020202020204" pitchFamily="34" charset="0"/>
              <a:buChar char="•"/>
            </a:pPr>
            <a:r>
              <a:rPr lang="en-AU" sz="1600" dirty="0" smtClean="0"/>
              <a:t>Data collection and analysis</a:t>
            </a:r>
          </a:p>
          <a:p>
            <a:pPr marL="285750" indent="-285750">
              <a:buFont typeface="Arial" panose="020B0604020202020204" pitchFamily="34" charset="0"/>
              <a:buChar char="•"/>
            </a:pPr>
            <a:endParaRPr lang="en-AU" sz="1600" dirty="0"/>
          </a:p>
          <a:p>
            <a:pPr marL="285750" indent="-285750">
              <a:buFont typeface="Arial" panose="020B0604020202020204" pitchFamily="34" charset="0"/>
              <a:buChar char="•"/>
            </a:pPr>
            <a:r>
              <a:rPr lang="en-AU" sz="1600" dirty="0" smtClean="0"/>
              <a:t>Interpretation and discussion of findings</a:t>
            </a:r>
          </a:p>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r>
              <a:rPr lang="en-AU" sz="1600" dirty="0" smtClean="0"/>
              <a:t>Methods/instruments</a:t>
            </a:r>
          </a:p>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r>
              <a:rPr lang="en-AU" sz="1600" dirty="0" smtClean="0"/>
              <a:t>Research question/thesis statement/central claims</a:t>
            </a:r>
          </a:p>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r>
              <a:rPr lang="en-AU" sz="1600" dirty="0" smtClean="0"/>
              <a:t>Written analysis/critique/argument</a:t>
            </a:r>
          </a:p>
          <a:p>
            <a:pPr marL="285750" indent="-285750">
              <a:buFont typeface="Arial" panose="020B0604020202020204" pitchFamily="34" charset="0"/>
              <a:buChar char="•"/>
            </a:pPr>
            <a:endParaRPr lang="en-AU" sz="1600" dirty="0" smtClean="0"/>
          </a:p>
          <a:p>
            <a:pPr marL="285750" indent="-285750">
              <a:buFont typeface="Arial" panose="020B0604020202020204" pitchFamily="34" charset="0"/>
              <a:buChar char="•"/>
            </a:pPr>
            <a:r>
              <a:rPr lang="en-AU" sz="1600" dirty="0" smtClean="0"/>
              <a:t>Argument: logical structure, coherence and cogency</a:t>
            </a:r>
          </a:p>
          <a:p>
            <a:pPr marL="285750" indent="-285750">
              <a:buFont typeface="Arial" panose="020B0604020202020204" pitchFamily="34" charset="0"/>
              <a:buChar char="•"/>
            </a:pPr>
            <a:endParaRPr lang="en-AU" sz="1600" dirty="0"/>
          </a:p>
          <a:p>
            <a:pPr marL="285750" indent="-285750">
              <a:buFont typeface="Arial" panose="020B0604020202020204" pitchFamily="34" charset="0"/>
              <a:buChar char="•"/>
            </a:pPr>
            <a:r>
              <a:rPr lang="en-AU" sz="1600" dirty="0" smtClean="0"/>
              <a:t>Linguistic style/clarity of expression</a:t>
            </a:r>
          </a:p>
          <a:p>
            <a:endParaRPr lang="en-AU" sz="1600" dirty="0" smtClean="0"/>
          </a:p>
          <a:p>
            <a:pPr marL="285750" indent="-285750">
              <a:buFont typeface="Arial" panose="020B0604020202020204" pitchFamily="34" charset="0"/>
              <a:buChar char="•"/>
            </a:pPr>
            <a:r>
              <a:rPr lang="en-AU" sz="1600" dirty="0"/>
              <a:t>S</a:t>
            </a:r>
            <a:r>
              <a:rPr lang="en-AU" sz="1600" dirty="0" smtClean="0"/>
              <a:t>ubsidiary claims/stated and unstated assumptions</a:t>
            </a:r>
          </a:p>
          <a:p>
            <a:endParaRPr lang="en-AU" dirty="0"/>
          </a:p>
        </p:txBody>
      </p:sp>
    </p:spTree>
    <p:extLst>
      <p:ext uri="{BB962C8B-B14F-4D97-AF65-F5344CB8AC3E}">
        <p14:creationId xmlns:p14="http://schemas.microsoft.com/office/powerpoint/2010/main" val="2276871681"/>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SP Powerpoint.potx" id="{00C5504F-0846-4785-9E6D-E66C91DAB5D2}" vid="{71F861CC-5C4E-41E5-ABF2-59154C45982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GRASP Powerpoint</Template>
  <TotalTime>7364</TotalTime>
  <Words>1311</Words>
  <Application>Microsoft Office PowerPoint</Application>
  <PresentationFormat>Widescreen</PresentationFormat>
  <Paragraphs>256</Paragraphs>
  <Slides>14</Slides>
  <Notes>14</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Calibri</vt:lpstr>
      <vt:lpstr>Calibri Light</vt:lpstr>
      <vt:lpstr>SansaSoft Pro Normal</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Curtin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Seats</dc:creator>
  <cp:lastModifiedBy>Michael Seats</cp:lastModifiedBy>
  <cp:revision>267</cp:revision>
  <cp:lastPrinted>2018-04-09T06:14:37Z</cp:lastPrinted>
  <dcterms:created xsi:type="dcterms:W3CDTF">2018-02-21T05:05:54Z</dcterms:created>
  <dcterms:modified xsi:type="dcterms:W3CDTF">2018-04-10T06:50:50Z</dcterms:modified>
</cp:coreProperties>
</file>