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256" r:id="rId2"/>
    <p:sldId id="258" r:id="rId3"/>
    <p:sldId id="287" r:id="rId4"/>
    <p:sldId id="298" r:id="rId5"/>
    <p:sldId id="290" r:id="rId6"/>
    <p:sldId id="291" r:id="rId7"/>
    <p:sldId id="294" r:id="rId8"/>
    <p:sldId id="299" r:id="rId9"/>
    <p:sldId id="300" r:id="rId10"/>
    <p:sldId id="319" r:id="rId11"/>
    <p:sldId id="295" r:id="rId12"/>
    <p:sldId id="302" r:id="rId13"/>
    <p:sldId id="296" r:id="rId14"/>
    <p:sldId id="304" r:id="rId15"/>
    <p:sldId id="305" r:id="rId16"/>
    <p:sldId id="306" r:id="rId17"/>
    <p:sldId id="303" r:id="rId18"/>
    <p:sldId id="308" r:id="rId19"/>
    <p:sldId id="309" r:id="rId20"/>
    <p:sldId id="310" r:id="rId21"/>
    <p:sldId id="311" r:id="rId22"/>
    <p:sldId id="312" r:id="rId23"/>
    <p:sldId id="313" r:id="rId24"/>
    <p:sldId id="314" r:id="rId25"/>
    <p:sldId id="315" r:id="rId26"/>
    <p:sldId id="317" r:id="rId27"/>
    <p:sldId id="318" r:id="rId28"/>
    <p:sldId id="293" r:id="rId29"/>
    <p:sldId id="307" r:id="rId30"/>
    <p:sldId id="297" r:id="rId31"/>
    <p:sldId id="301" r:id="rId32"/>
  </p:sldIdLst>
  <p:sldSz cx="12192000" cy="6858000"/>
  <p:notesSz cx="6805613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09F"/>
    <a:srgbClr val="B58C0A"/>
    <a:srgbClr val="7822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469" autoAdjust="0"/>
    <p:restoredTop sz="94671" autoAdjust="0"/>
  </p:normalViewPr>
  <p:slideViewPr>
    <p:cSldViewPr snapToGrid="0">
      <p:cViewPr varScale="1">
        <p:scale>
          <a:sx n="102" d="100"/>
          <a:sy n="102" d="100"/>
        </p:scale>
        <p:origin x="114" y="1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AB0012-EB3A-4BC8-9D57-03524E03AC54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E84BC-595E-4904-A10F-24E3423868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7781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F45540-3289-4F81-908D-BBF3B2F793F9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1362D-48D4-44D8-A9E7-EAA5B95AB3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9949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4738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6558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26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94687919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27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5294212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30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31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8063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1761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4202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7466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4871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6538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2870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759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3676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6072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468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B8033-AFA6-4A82-9C15-3FB49BB0B940}" type="datetimeFigureOut">
              <a:rPr lang="en-AU" smtClean="0"/>
              <a:t>9/04/2018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6140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studyskills.curtin.edu.au/wp-content/uploads/2017/12/5-8-text-version.pdf" TargetMode="External"/><Relationship Id="rId4" Type="http://schemas.openxmlformats.org/officeDocument/2006/relationships/hyperlink" Target="http://studyskills.curtin.edu.au/wp-content/uploads/2017/12/5-5-text-version.pdf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studyskills.curtin.edu.au/wp-content/uploads/2017/12/5-7-text-version.pdf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13" Type="http://schemas.openxmlformats.org/officeDocument/2006/relationships/hyperlink" Target="http://studyskills.curtin.edu.au/wp-content/uploads/2017/12/5-7-text-version.pdf" TargetMode="External"/><Relationship Id="rId3" Type="http://schemas.openxmlformats.org/officeDocument/2006/relationships/image" Target="../media/image1.png"/><Relationship Id="rId7" Type="http://schemas.openxmlformats.org/officeDocument/2006/relationships/image" Target="../media/image6.png"/><Relationship Id="rId12" Type="http://schemas.openxmlformats.org/officeDocument/2006/relationships/image" Target="../media/image11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11" Type="http://schemas.openxmlformats.org/officeDocument/2006/relationships/image" Target="../media/image10.png"/><Relationship Id="rId5" Type="http://schemas.openxmlformats.org/officeDocument/2006/relationships/image" Target="../media/image4.png"/><Relationship Id="rId10" Type="http://schemas.openxmlformats.org/officeDocument/2006/relationships/image" Target="../media/image9.png"/><Relationship Id="rId4" Type="http://schemas.openxmlformats.org/officeDocument/2006/relationships/image" Target="../media/image3.png"/><Relationship Id="rId9" Type="http://schemas.openxmlformats.org/officeDocument/2006/relationships/image" Target="../media/image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tm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tmp"/><Relationship Id="rId4" Type="http://schemas.openxmlformats.org/officeDocument/2006/relationships/hyperlink" Target="https://www.youtube.com/watch?v=Ifc3FQ0WccU" TargetMode="Externa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philosophy.hku.hk/think/arg/complex.php" TargetMode="External"/><Relationship Id="rId4" Type="http://schemas.openxmlformats.org/officeDocument/2006/relationships/image" Target="../media/image14.tmp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tmp"/><Relationship Id="rId4" Type="http://schemas.openxmlformats.org/officeDocument/2006/relationships/hyperlink" Target="https://www.youtube.com/watch?v=kQFKtI6gn9Y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" y="0"/>
            <a:ext cx="12192001" cy="1457327"/>
            <a:chOff x="-1" y="0"/>
            <a:chExt cx="12192001" cy="1457327"/>
          </a:xfrm>
        </p:grpSpPr>
        <p:grpSp>
          <p:nvGrpSpPr>
            <p:cNvPr id="14" name="Group 13"/>
            <p:cNvGrpSpPr/>
            <p:nvPr/>
          </p:nvGrpSpPr>
          <p:grpSpPr>
            <a:xfrm>
              <a:off x="-1" y="0"/>
              <a:ext cx="12192000" cy="1457327"/>
              <a:chOff x="0" y="-3"/>
              <a:chExt cx="12182400" cy="1353603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0" y="-1"/>
                <a:ext cx="1353600" cy="1353600"/>
              </a:xfrm>
              <a:prstGeom prst="rect">
                <a:avLst/>
              </a:prstGeom>
              <a:solidFill>
                <a:srgbClr val="7822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353600" y="0"/>
                <a:ext cx="1353600" cy="1353600"/>
              </a:xfrm>
              <a:prstGeom prst="rect">
                <a:avLst/>
              </a:prstGeom>
              <a:solidFill>
                <a:srgbClr val="0060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2707200" y="-1"/>
                <a:ext cx="1353600" cy="1353600"/>
              </a:xfrm>
              <a:prstGeom prst="rect">
                <a:avLst/>
              </a:prstGeom>
              <a:solidFill>
                <a:srgbClr val="B58C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060800" y="-2"/>
                <a:ext cx="1353600" cy="1353600"/>
              </a:xfrm>
              <a:prstGeom prst="rect">
                <a:avLst/>
              </a:prstGeom>
              <a:solidFill>
                <a:srgbClr val="7822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5414400" y="-1"/>
                <a:ext cx="1353600" cy="1353600"/>
              </a:xfrm>
              <a:prstGeom prst="rect">
                <a:avLst/>
              </a:prstGeom>
              <a:solidFill>
                <a:srgbClr val="0060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6768000" y="-2"/>
                <a:ext cx="1353600" cy="1353600"/>
              </a:xfrm>
              <a:prstGeom prst="rect">
                <a:avLst/>
              </a:prstGeom>
              <a:solidFill>
                <a:srgbClr val="B58C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8121600" y="-3"/>
                <a:ext cx="1353600" cy="1353600"/>
              </a:xfrm>
              <a:prstGeom prst="rect">
                <a:avLst/>
              </a:prstGeom>
              <a:solidFill>
                <a:srgbClr val="7822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dirty="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9475200" y="-2"/>
                <a:ext cx="1353600" cy="1353600"/>
              </a:xfrm>
              <a:prstGeom prst="rect">
                <a:avLst/>
              </a:prstGeom>
              <a:solidFill>
                <a:srgbClr val="0060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0828800" y="-3"/>
                <a:ext cx="1353600" cy="1353600"/>
              </a:xfrm>
              <a:prstGeom prst="rect">
                <a:avLst/>
              </a:prstGeom>
              <a:solidFill>
                <a:srgbClr val="B58C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3971" y="299084"/>
              <a:ext cx="2478029" cy="411481"/>
            </a:xfrm>
            <a:prstGeom prst="rect">
              <a:avLst/>
            </a:prstGeom>
          </p:spPr>
        </p:pic>
      </p:grpSp>
      <p:sp>
        <p:nvSpPr>
          <p:cNvPr id="17" name="Rectangle 16"/>
          <p:cNvSpPr/>
          <p:nvPr/>
        </p:nvSpPr>
        <p:spPr>
          <a:xfrm>
            <a:off x="0" y="1049045"/>
            <a:ext cx="7196447" cy="41179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-114784" y="1067841"/>
            <a:ext cx="7426013" cy="389483"/>
          </a:xfrm>
        </p:spPr>
        <p:txBody>
          <a:bodyPr>
            <a:normAutofit fontScale="92500" lnSpcReduction="10000"/>
          </a:bodyPr>
          <a:lstStyle/>
          <a:p>
            <a:r>
              <a:rPr lang="en-AU" i="1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GRASP - </a:t>
            </a:r>
            <a:r>
              <a:rPr lang="en-AU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Graduate Research Advanced Skills Program</a:t>
            </a:r>
            <a:endParaRPr lang="en-AU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43813" y="1647944"/>
            <a:ext cx="797015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3200" b="1" dirty="0" smtClean="0"/>
              <a:t>                 RESEARCH WRITING SERIES</a:t>
            </a:r>
          </a:p>
          <a:p>
            <a:endParaRPr lang="en-AU" sz="3200" b="1" dirty="0" smtClean="0"/>
          </a:p>
          <a:p>
            <a:r>
              <a:rPr lang="en-AU" sz="3200" b="1" i="1" dirty="0" smtClean="0"/>
              <a:t>1              Argument in research writing</a:t>
            </a:r>
          </a:p>
          <a:p>
            <a:endParaRPr lang="en-AU" sz="32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3009314" y="3766535"/>
            <a:ext cx="608339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Clear and cogent argument is the basis of successful research</a:t>
            </a:r>
          </a:p>
          <a:p>
            <a:r>
              <a:rPr lang="en-AU" dirty="0"/>
              <a:t>w</a:t>
            </a:r>
            <a:r>
              <a:rPr lang="en-AU" dirty="0" smtClean="0"/>
              <a:t>riting. Learn about argument fundamentals in this workshop.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079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33984" y="558171"/>
            <a:ext cx="114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 </a:t>
            </a:r>
            <a:r>
              <a:rPr lang="en-AU" b="1" dirty="0" smtClean="0"/>
              <a:t>                                                                   </a:t>
            </a:r>
            <a:r>
              <a:rPr lang="en-AU" sz="2800" b="1" dirty="0" smtClean="0"/>
              <a:t>DEFINITION OF TERMS</a:t>
            </a:r>
          </a:p>
          <a:p>
            <a:endParaRPr lang="en-AU" i="1" dirty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3984" y="1204502"/>
            <a:ext cx="9569559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2800" b="1" dirty="0" smtClean="0"/>
              <a:t>Formal Argument      </a:t>
            </a:r>
          </a:p>
          <a:p>
            <a:endParaRPr lang="en-AU" altLang="en-US" sz="2400" i="1" dirty="0">
              <a:solidFill>
                <a:srgbClr val="0070C0"/>
              </a:solidFill>
            </a:endParaRPr>
          </a:p>
          <a:p>
            <a:r>
              <a:rPr lang="en-AU" altLang="en-US" sz="2400" i="1" dirty="0" smtClean="0">
                <a:solidFill>
                  <a:srgbClr val="0070C0"/>
                </a:solidFill>
              </a:rPr>
              <a:t>An argument expressed in either formal or natural language, which is validated solely in terms of its logical form – i.e. the relationships between</a:t>
            </a:r>
          </a:p>
          <a:p>
            <a:r>
              <a:rPr lang="en-AU" altLang="en-US" sz="2400" i="1" dirty="0">
                <a:solidFill>
                  <a:srgbClr val="0070C0"/>
                </a:solidFill>
              </a:rPr>
              <a:t>p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remises and conclusions. </a:t>
            </a:r>
          </a:p>
          <a:p>
            <a:endParaRPr lang="en-AU" altLang="en-US" sz="2400" i="1" dirty="0" smtClean="0">
              <a:solidFill>
                <a:srgbClr val="0070C0"/>
              </a:solidFill>
            </a:endParaRPr>
          </a:p>
          <a:p>
            <a:r>
              <a:rPr lang="en-AU" altLang="en-US" i="1" dirty="0" smtClean="0"/>
              <a:t>See  </a:t>
            </a:r>
            <a:r>
              <a:rPr lang="en-AU" altLang="en-US" i="1" dirty="0" smtClean="0">
                <a:hlinkClick r:id="rId4"/>
              </a:rPr>
              <a:t>http://studyskills.curtin.edu.au/wp-content/uploads/2017/12/5-5-text-version.pdf</a:t>
            </a:r>
            <a:endParaRPr lang="en-AU" altLang="en-US" i="1" dirty="0"/>
          </a:p>
          <a:p>
            <a:endParaRPr lang="en-AU" altLang="en-US" sz="2800" b="1" dirty="0" smtClean="0"/>
          </a:p>
          <a:p>
            <a:r>
              <a:rPr lang="en-AU" altLang="en-US" sz="2800" b="1" dirty="0" smtClean="0"/>
              <a:t>Informal argument</a:t>
            </a:r>
          </a:p>
          <a:p>
            <a:r>
              <a:rPr lang="en-AU" altLang="en-US" sz="2400" b="1" i="1" dirty="0" smtClean="0">
                <a:solidFill>
                  <a:srgbClr val="0070C0"/>
                </a:solidFill>
              </a:rPr>
              <a:t>      </a:t>
            </a:r>
          </a:p>
          <a:p>
            <a:r>
              <a:rPr lang="en-AU" altLang="en-US" sz="2400" i="1" dirty="0" smtClean="0">
                <a:solidFill>
                  <a:srgbClr val="0070C0"/>
                </a:solidFill>
              </a:rPr>
              <a:t>An argument expressed in natural language which may obscure its logical form, and which is validated mainly by the persuasive power of words.                                                 </a:t>
            </a:r>
            <a:r>
              <a:rPr lang="en-AU" altLang="en-US" sz="2800" dirty="0" smtClean="0"/>
              <a:t>     </a:t>
            </a:r>
            <a:endParaRPr lang="en-AU" altLang="en-US" sz="2400" dirty="0" smtClean="0"/>
          </a:p>
          <a:p>
            <a:endParaRPr lang="en-AU" altLang="en-US" i="1" dirty="0" smtClean="0"/>
          </a:p>
          <a:p>
            <a:r>
              <a:rPr lang="en-AU" altLang="en-US" i="1" dirty="0" smtClean="0"/>
              <a:t>See  </a:t>
            </a:r>
            <a:r>
              <a:rPr lang="en-AU" altLang="en-US" i="1" dirty="0" smtClean="0">
                <a:hlinkClick r:id="rId5"/>
              </a:rPr>
              <a:t>http://studyskills.curtin.edu.au/wp-content/uploads/2017/12/5-8-text-version.pdf</a:t>
            </a:r>
            <a:endParaRPr lang="en-AU" altLang="en-US" i="1" dirty="0" smtClean="0"/>
          </a:p>
          <a:p>
            <a:endParaRPr lang="en-AU" altLang="en-US" sz="3200" dirty="0" smtClean="0"/>
          </a:p>
          <a:p>
            <a:endParaRPr lang="en-AU" altLang="en-US" sz="3200" dirty="0" smtClean="0"/>
          </a:p>
          <a:p>
            <a:endParaRPr lang="en-AU" altLang="en-US" i="1" dirty="0"/>
          </a:p>
        </p:txBody>
      </p:sp>
    </p:spTree>
    <p:extLst>
      <p:ext uri="{BB962C8B-B14F-4D97-AF65-F5344CB8AC3E}">
        <p14:creationId xmlns:p14="http://schemas.microsoft.com/office/powerpoint/2010/main" val="20063551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319315" y="1369999"/>
            <a:ext cx="12554856" cy="62170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AU" sz="2400" i="1" dirty="0" smtClean="0"/>
              <a:t>Your </a:t>
            </a:r>
            <a:r>
              <a:rPr lang="en-AU" sz="2400" i="1" u="sng" dirty="0" smtClean="0"/>
              <a:t>methodological design </a:t>
            </a:r>
            <a:r>
              <a:rPr lang="en-AU" sz="2400" i="1" dirty="0" smtClean="0"/>
              <a:t>should suggest which forms  of argument you use.  Why? </a:t>
            </a:r>
          </a:p>
          <a:p>
            <a:r>
              <a:rPr lang="en-AU" sz="2400" i="1" dirty="0"/>
              <a:t> </a:t>
            </a:r>
            <a:r>
              <a:rPr lang="en-AU" sz="2400" i="1" dirty="0" smtClean="0"/>
              <a:t>      What does this mean?</a:t>
            </a:r>
          </a:p>
          <a:p>
            <a:r>
              <a:rPr lang="en-AU" sz="2800" b="1" dirty="0" smtClean="0">
                <a:solidFill>
                  <a:srgbClr val="0070C0"/>
                </a:solidFill>
              </a:rPr>
              <a:t>      </a:t>
            </a:r>
            <a:r>
              <a:rPr lang="en-AU" sz="2400" b="1" dirty="0" smtClean="0">
                <a:solidFill>
                  <a:srgbClr val="0070C0"/>
                </a:solidFill>
              </a:rPr>
              <a:t>Methodological design </a:t>
            </a:r>
          </a:p>
          <a:p>
            <a:r>
              <a:rPr lang="en-AU" sz="2400" b="1" dirty="0">
                <a:solidFill>
                  <a:srgbClr val="0070C0"/>
                </a:solidFill>
              </a:rPr>
              <a:t> </a:t>
            </a:r>
            <a:r>
              <a:rPr lang="en-AU" sz="2400" b="1" dirty="0" smtClean="0">
                <a:solidFill>
                  <a:srgbClr val="0070C0"/>
                </a:solidFill>
              </a:rPr>
              <a:t>      </a:t>
            </a:r>
            <a:r>
              <a:rPr lang="en-AU" sz="2000" dirty="0" smtClean="0">
                <a:solidFill>
                  <a:srgbClr val="0070C0"/>
                </a:solidFill>
              </a:rPr>
              <a:t>ontology </a:t>
            </a:r>
          </a:p>
          <a:p>
            <a:r>
              <a:rPr lang="en-AU" sz="2000" dirty="0">
                <a:solidFill>
                  <a:srgbClr val="0070C0"/>
                </a:solidFill>
              </a:rPr>
              <a:t> </a:t>
            </a:r>
            <a:r>
              <a:rPr lang="en-AU" sz="2000" dirty="0" smtClean="0">
                <a:solidFill>
                  <a:srgbClr val="0070C0"/>
                </a:solidFill>
              </a:rPr>
              <a:t>        epistemology</a:t>
            </a:r>
          </a:p>
          <a:p>
            <a:r>
              <a:rPr lang="en-AU" sz="2000" dirty="0">
                <a:solidFill>
                  <a:srgbClr val="0070C0"/>
                </a:solidFill>
              </a:rPr>
              <a:t> </a:t>
            </a:r>
            <a:r>
              <a:rPr lang="en-AU" sz="2000" dirty="0" smtClean="0">
                <a:solidFill>
                  <a:srgbClr val="0070C0"/>
                </a:solidFill>
              </a:rPr>
              <a:t>        methodology</a:t>
            </a:r>
          </a:p>
          <a:p>
            <a:r>
              <a:rPr lang="en-AU" sz="2000" dirty="0">
                <a:solidFill>
                  <a:srgbClr val="0070C0"/>
                </a:solidFill>
              </a:rPr>
              <a:t> </a:t>
            </a:r>
            <a:r>
              <a:rPr lang="en-AU" sz="2000" dirty="0" smtClean="0">
                <a:solidFill>
                  <a:srgbClr val="0070C0"/>
                </a:solidFill>
              </a:rPr>
              <a:t>        methods </a:t>
            </a:r>
          </a:p>
          <a:p>
            <a:endParaRPr lang="en-AU" i="1" dirty="0" smtClean="0"/>
          </a:p>
          <a:p>
            <a:pPr marL="285750" indent="-285750">
              <a:buFont typeface="Wingdings" pitchFamily="2" charset="2"/>
              <a:buChar char="Ø"/>
            </a:pPr>
            <a:r>
              <a:rPr lang="en-AU" sz="2800" i="1" dirty="0" smtClean="0"/>
              <a:t>  </a:t>
            </a:r>
            <a:r>
              <a:rPr lang="en-AU" sz="2400" i="1" dirty="0" smtClean="0"/>
              <a:t>Also consider </a:t>
            </a:r>
            <a:r>
              <a:rPr lang="en-AU" sz="2400" i="1" u="sng" dirty="0" smtClean="0"/>
              <a:t>argument conventions</a:t>
            </a:r>
            <a:r>
              <a:rPr lang="en-AU" sz="2400" i="1" dirty="0" smtClean="0"/>
              <a:t> in your own field of research.</a:t>
            </a:r>
          </a:p>
          <a:p>
            <a:r>
              <a:rPr lang="en-AU" sz="2800" i="1" dirty="0" smtClean="0"/>
              <a:t>     </a:t>
            </a:r>
            <a:r>
              <a:rPr lang="en-AU" sz="2800" b="1" i="1" dirty="0" smtClean="0">
                <a:solidFill>
                  <a:srgbClr val="0070C0"/>
                </a:solidFill>
              </a:rPr>
              <a:t> </a:t>
            </a:r>
            <a:r>
              <a:rPr lang="en-AU" sz="2400" b="1" dirty="0" smtClean="0">
                <a:solidFill>
                  <a:srgbClr val="0070C0"/>
                </a:solidFill>
              </a:rPr>
              <a:t>Argument forms </a:t>
            </a:r>
          </a:p>
          <a:p>
            <a:r>
              <a:rPr lang="en-AU" sz="2000" b="1" dirty="0" smtClean="0">
                <a:solidFill>
                  <a:srgbClr val="C00000"/>
                </a:solidFill>
              </a:rPr>
              <a:t>         </a:t>
            </a:r>
            <a:r>
              <a:rPr lang="en-AU" sz="2000" dirty="0" smtClean="0">
                <a:solidFill>
                  <a:srgbClr val="0070C0"/>
                </a:solidFill>
              </a:rPr>
              <a:t>deductive</a:t>
            </a:r>
          </a:p>
          <a:p>
            <a:r>
              <a:rPr lang="en-AU" sz="2000" dirty="0" smtClean="0">
                <a:solidFill>
                  <a:srgbClr val="0070C0"/>
                </a:solidFill>
              </a:rPr>
              <a:t>         inductive</a:t>
            </a:r>
          </a:p>
          <a:p>
            <a:r>
              <a:rPr lang="en-AU" sz="2000" dirty="0">
                <a:solidFill>
                  <a:srgbClr val="0070C0"/>
                </a:solidFill>
              </a:rPr>
              <a:t> </a:t>
            </a:r>
            <a:r>
              <a:rPr lang="en-AU" sz="2000" dirty="0" smtClean="0">
                <a:solidFill>
                  <a:srgbClr val="0070C0"/>
                </a:solidFill>
              </a:rPr>
              <a:t>        </a:t>
            </a:r>
            <a:r>
              <a:rPr lang="en-AU" sz="2000" dirty="0" err="1" smtClean="0">
                <a:solidFill>
                  <a:srgbClr val="0070C0"/>
                </a:solidFill>
              </a:rPr>
              <a:t>abductive</a:t>
            </a:r>
            <a:endParaRPr lang="en-AU" sz="2000" dirty="0" smtClean="0">
              <a:solidFill>
                <a:srgbClr val="0070C0"/>
              </a:solidFill>
            </a:endParaRPr>
          </a:p>
          <a:p>
            <a:r>
              <a:rPr lang="en-AU" sz="2000" dirty="0">
                <a:solidFill>
                  <a:srgbClr val="0070C0"/>
                </a:solidFill>
              </a:rPr>
              <a:t> </a:t>
            </a:r>
            <a:r>
              <a:rPr lang="en-AU" sz="2000" dirty="0" smtClean="0">
                <a:solidFill>
                  <a:srgbClr val="0070C0"/>
                </a:solidFill>
              </a:rPr>
              <a:t>        conductive</a:t>
            </a:r>
          </a:p>
          <a:p>
            <a:endParaRPr lang="en-AU" sz="2800" b="1" dirty="0" smtClean="0">
              <a:solidFill>
                <a:srgbClr val="C00000"/>
              </a:solidFill>
            </a:endParaRPr>
          </a:p>
          <a:p>
            <a:r>
              <a:rPr lang="en-AU" sz="2800" b="1" dirty="0">
                <a:solidFill>
                  <a:srgbClr val="C00000"/>
                </a:solidFill>
              </a:rPr>
              <a:t> </a:t>
            </a:r>
            <a:r>
              <a:rPr lang="en-AU" sz="2800" b="1" dirty="0" smtClean="0">
                <a:solidFill>
                  <a:srgbClr val="C00000"/>
                </a:solidFill>
              </a:rPr>
              <a:t>                                    </a:t>
            </a:r>
            <a:endParaRPr lang="en-AU" sz="2800" b="1" dirty="0"/>
          </a:p>
          <a:p>
            <a:endParaRPr lang="en-AU" sz="2800" i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51200" y="701636"/>
            <a:ext cx="41556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b="1" dirty="0" smtClean="0"/>
              <a:t>DECIDING </a:t>
            </a:r>
            <a:r>
              <a:rPr lang="en-AU" sz="2800" b="1" u="sng" dirty="0" smtClean="0"/>
              <a:t>HOW</a:t>
            </a:r>
            <a:r>
              <a:rPr lang="en-AU" sz="2800" b="1" dirty="0" smtClean="0"/>
              <a:t> TO ARGUE</a:t>
            </a:r>
            <a:endParaRPr 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157812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319315" y="1369999"/>
            <a:ext cx="12554856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endParaRPr lang="en-AU" sz="2000" dirty="0" smtClean="0">
              <a:solidFill>
                <a:srgbClr val="C00000"/>
              </a:solidFill>
            </a:endParaRPr>
          </a:p>
          <a:p>
            <a:endParaRPr lang="en-AU" sz="2800" b="1" dirty="0" smtClean="0">
              <a:solidFill>
                <a:srgbClr val="C00000"/>
              </a:solidFill>
            </a:endParaRPr>
          </a:p>
          <a:p>
            <a:r>
              <a:rPr lang="en-AU" sz="2800" b="1" dirty="0">
                <a:solidFill>
                  <a:srgbClr val="C00000"/>
                </a:solidFill>
              </a:rPr>
              <a:t> </a:t>
            </a:r>
            <a:r>
              <a:rPr lang="en-AU" sz="2800" b="1" dirty="0" smtClean="0">
                <a:solidFill>
                  <a:srgbClr val="C00000"/>
                </a:solidFill>
              </a:rPr>
              <a:t>                                    </a:t>
            </a:r>
            <a:endParaRPr lang="en-AU" sz="2800" b="1" dirty="0"/>
          </a:p>
          <a:p>
            <a:endParaRPr lang="en-AU" sz="2800" i="1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38149" y="640080"/>
            <a:ext cx="10835292" cy="69249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altLang="en-US" sz="2800" dirty="0">
              <a:solidFill>
                <a:srgbClr val="C00000"/>
              </a:solidFill>
            </a:endParaRPr>
          </a:p>
          <a:p>
            <a:pPr algn="ctr"/>
            <a:r>
              <a:rPr lang="en-AU" altLang="en-US" sz="2800" b="1" dirty="0" smtClean="0"/>
              <a:t>DEDUCTIVE ARGUMENT  - 3 types</a:t>
            </a:r>
            <a:endParaRPr lang="en-AU" altLang="en-US" sz="2800" b="1" dirty="0"/>
          </a:p>
          <a:p>
            <a:r>
              <a:rPr lang="en-AU" altLang="en-US" sz="2400" dirty="0">
                <a:solidFill>
                  <a:srgbClr val="C00000"/>
                </a:solidFill>
              </a:rPr>
              <a:t>                                      </a:t>
            </a:r>
            <a:endParaRPr lang="en-AU" altLang="en-US" sz="2400" dirty="0" smtClean="0">
              <a:solidFill>
                <a:srgbClr val="C00000"/>
              </a:solidFill>
            </a:endParaRPr>
          </a:p>
          <a:p>
            <a:r>
              <a:rPr lang="en-AU" altLang="en-US" sz="2400" i="1" dirty="0" smtClean="0"/>
              <a:t>A </a:t>
            </a:r>
            <a:r>
              <a:rPr lang="en-AU" altLang="en-US" sz="2400" i="1" dirty="0"/>
              <a:t>form of argument in which, if the premises are </a:t>
            </a:r>
            <a:r>
              <a:rPr lang="en-AU" altLang="en-US" sz="2400" i="1" dirty="0" smtClean="0"/>
              <a:t>true</a:t>
            </a:r>
            <a:r>
              <a:rPr lang="en-AU" altLang="en-US" sz="2400" i="1" dirty="0"/>
              <a:t>, the conclusion must also be </a:t>
            </a:r>
            <a:r>
              <a:rPr lang="en-AU" altLang="en-US" sz="2400" i="1" dirty="0" smtClean="0"/>
              <a:t> true.</a:t>
            </a:r>
          </a:p>
          <a:p>
            <a:endParaRPr lang="en-AU" altLang="en-US" sz="2000" b="1" dirty="0" smtClean="0"/>
          </a:p>
          <a:p>
            <a:r>
              <a:rPr lang="en-AU" altLang="en-US" sz="2000" b="1" dirty="0" smtClean="0"/>
              <a:t>Categorical </a:t>
            </a:r>
            <a:r>
              <a:rPr lang="en-AU" altLang="en-US" sz="2000" b="1" dirty="0" smtClean="0">
                <a:solidFill>
                  <a:srgbClr val="C00000"/>
                </a:solidFill>
              </a:rPr>
              <a:t>         </a:t>
            </a:r>
            <a:r>
              <a:rPr lang="en-AU" altLang="en-US" sz="2000" dirty="0"/>
              <a:t>‘All are</a:t>
            </a:r>
            <a:r>
              <a:rPr lang="en-AU" altLang="en-US" sz="2000" dirty="0" smtClean="0"/>
              <a:t>’                    </a:t>
            </a:r>
            <a:r>
              <a:rPr lang="en-AU" altLang="en-US" sz="2000" dirty="0">
                <a:solidFill>
                  <a:srgbClr val="0070C0"/>
                </a:solidFill>
              </a:rPr>
              <a:t>[  All X are Y </a:t>
            </a:r>
            <a:r>
              <a:rPr lang="en-AU" altLang="en-US" sz="2000" dirty="0"/>
              <a:t> </a:t>
            </a:r>
            <a:r>
              <a:rPr lang="en-AU" altLang="en-US" sz="2000" dirty="0">
                <a:solidFill>
                  <a:srgbClr val="0070C0"/>
                </a:solidFill>
              </a:rPr>
              <a:t>]</a:t>
            </a:r>
          </a:p>
          <a:p>
            <a:r>
              <a:rPr lang="en-AU" altLang="en-US" sz="2000" dirty="0">
                <a:solidFill>
                  <a:srgbClr val="6600CC"/>
                </a:solidFill>
              </a:rPr>
              <a:t>                               </a:t>
            </a:r>
            <a:r>
              <a:rPr lang="en-AU" altLang="en-US" sz="2000" dirty="0"/>
              <a:t>‘None are’        </a:t>
            </a:r>
            <a:r>
              <a:rPr lang="en-AU" altLang="en-US" sz="2000" dirty="0" smtClean="0"/>
              <a:t>      </a:t>
            </a:r>
            <a:r>
              <a:rPr lang="en-AU" altLang="en-US" sz="2000" dirty="0">
                <a:solidFill>
                  <a:srgbClr val="0070C0"/>
                </a:solidFill>
              </a:rPr>
              <a:t>[  No X are Y  ]</a:t>
            </a:r>
          </a:p>
          <a:p>
            <a:r>
              <a:rPr lang="en-AU" altLang="en-US" sz="2000" dirty="0">
                <a:solidFill>
                  <a:srgbClr val="6600CC"/>
                </a:solidFill>
              </a:rPr>
              <a:t>                               </a:t>
            </a:r>
            <a:r>
              <a:rPr lang="en-AU" altLang="en-US" sz="2000" dirty="0"/>
              <a:t>‘Some are</a:t>
            </a:r>
            <a:r>
              <a:rPr lang="en-AU" altLang="en-US" sz="2000" dirty="0">
                <a:solidFill>
                  <a:srgbClr val="0070C0"/>
                </a:solidFill>
              </a:rPr>
              <a:t>’          </a:t>
            </a:r>
            <a:r>
              <a:rPr lang="en-AU" altLang="en-US" sz="2000" dirty="0" smtClean="0">
                <a:solidFill>
                  <a:srgbClr val="0070C0"/>
                </a:solidFill>
              </a:rPr>
              <a:t>    [  </a:t>
            </a:r>
            <a:r>
              <a:rPr lang="en-AU" altLang="en-US" sz="2000" dirty="0">
                <a:solidFill>
                  <a:srgbClr val="0070C0"/>
                </a:solidFill>
              </a:rPr>
              <a:t>Some X are  Y  ]</a:t>
            </a:r>
          </a:p>
          <a:p>
            <a:r>
              <a:rPr lang="en-AU" altLang="en-US" sz="2000" dirty="0">
                <a:solidFill>
                  <a:srgbClr val="6600CC"/>
                </a:solidFill>
              </a:rPr>
              <a:t>                             </a:t>
            </a:r>
            <a:r>
              <a:rPr lang="en-AU" altLang="en-US" sz="2000" dirty="0" smtClean="0">
                <a:solidFill>
                  <a:srgbClr val="6600CC"/>
                </a:solidFill>
              </a:rPr>
              <a:t> </a:t>
            </a:r>
            <a:r>
              <a:rPr lang="en-AU" altLang="en-US" sz="2000" dirty="0" smtClean="0"/>
              <a:t>‘ </a:t>
            </a:r>
            <a:r>
              <a:rPr lang="en-AU" altLang="en-US" sz="2000" dirty="0"/>
              <a:t>Some are not</a:t>
            </a:r>
            <a:r>
              <a:rPr lang="en-AU" altLang="en-US" sz="2000" dirty="0">
                <a:solidFill>
                  <a:srgbClr val="0070C0"/>
                </a:solidFill>
              </a:rPr>
              <a:t>’ </a:t>
            </a:r>
            <a:r>
              <a:rPr lang="en-AU" altLang="en-US" sz="2000" dirty="0" smtClean="0">
                <a:solidFill>
                  <a:srgbClr val="0070C0"/>
                </a:solidFill>
              </a:rPr>
              <a:t>     [   </a:t>
            </a:r>
            <a:r>
              <a:rPr lang="en-AU" altLang="en-US" sz="2000" dirty="0">
                <a:solidFill>
                  <a:srgbClr val="0070C0"/>
                </a:solidFill>
              </a:rPr>
              <a:t>Some X are not Y]</a:t>
            </a:r>
          </a:p>
          <a:p>
            <a:r>
              <a:rPr lang="en-AU" altLang="en-US" sz="2000" dirty="0">
                <a:solidFill>
                  <a:srgbClr val="C00000"/>
                </a:solidFill>
              </a:rPr>
              <a:t>              </a:t>
            </a:r>
          </a:p>
          <a:p>
            <a:r>
              <a:rPr lang="en-AU" altLang="en-US" sz="2000" dirty="0">
                <a:solidFill>
                  <a:srgbClr val="C00000"/>
                </a:solidFill>
              </a:rPr>
              <a:t>                                  </a:t>
            </a:r>
          </a:p>
          <a:p>
            <a:r>
              <a:rPr lang="en-AU" altLang="en-US" sz="2000" b="1" dirty="0" smtClean="0"/>
              <a:t>Hypothetical</a:t>
            </a:r>
            <a:r>
              <a:rPr lang="en-AU" altLang="en-US" sz="2000" dirty="0" smtClean="0">
                <a:solidFill>
                  <a:srgbClr val="C00000"/>
                </a:solidFill>
              </a:rPr>
              <a:t>        </a:t>
            </a:r>
            <a:r>
              <a:rPr lang="en-AU" altLang="en-US" sz="2000" dirty="0"/>
              <a:t>‘If   -   ‘then’</a:t>
            </a:r>
            <a:r>
              <a:rPr lang="en-AU" altLang="en-US" sz="2000" dirty="0">
                <a:solidFill>
                  <a:srgbClr val="6600CC"/>
                </a:solidFill>
              </a:rPr>
              <a:t>          </a:t>
            </a:r>
            <a:r>
              <a:rPr lang="en-AU" altLang="en-US" sz="2000" dirty="0" smtClean="0">
                <a:solidFill>
                  <a:srgbClr val="6600CC"/>
                </a:solidFill>
              </a:rPr>
              <a:t> </a:t>
            </a:r>
            <a:r>
              <a:rPr lang="en-AU" altLang="en-US" sz="2000" dirty="0">
                <a:solidFill>
                  <a:srgbClr val="0070C0"/>
                </a:solidFill>
              </a:rPr>
              <a:t>[  If X, then Y  ]</a:t>
            </a:r>
          </a:p>
          <a:p>
            <a:endParaRPr lang="en-AU" altLang="en-US" sz="2000" dirty="0">
              <a:solidFill>
                <a:srgbClr val="C00000"/>
              </a:solidFill>
            </a:endParaRPr>
          </a:p>
          <a:p>
            <a:endParaRPr lang="en-AU" altLang="en-US" sz="2000" dirty="0">
              <a:solidFill>
                <a:srgbClr val="C00000"/>
              </a:solidFill>
            </a:endParaRPr>
          </a:p>
          <a:p>
            <a:endParaRPr lang="en-AU" altLang="en-US" sz="2000" dirty="0">
              <a:solidFill>
                <a:srgbClr val="C00000"/>
              </a:solidFill>
            </a:endParaRPr>
          </a:p>
          <a:p>
            <a:r>
              <a:rPr lang="en-AU" altLang="en-US" sz="2000" b="1" dirty="0" smtClean="0"/>
              <a:t>Disjunctive</a:t>
            </a:r>
            <a:r>
              <a:rPr lang="en-AU" altLang="en-US" sz="2000" b="1" dirty="0"/>
              <a:t> </a:t>
            </a:r>
            <a:r>
              <a:rPr lang="en-AU" altLang="en-US" sz="2000" dirty="0" smtClean="0">
                <a:solidFill>
                  <a:srgbClr val="C00000"/>
                </a:solidFill>
              </a:rPr>
              <a:t>            </a:t>
            </a:r>
            <a:r>
              <a:rPr lang="en-AU" altLang="en-US" sz="2000" dirty="0"/>
              <a:t>‘or’                       </a:t>
            </a:r>
            <a:r>
              <a:rPr lang="en-AU" altLang="en-US" sz="2000" dirty="0" smtClean="0"/>
              <a:t>  </a:t>
            </a:r>
            <a:r>
              <a:rPr lang="en-AU" altLang="en-US" sz="2000" dirty="0" smtClean="0">
                <a:solidFill>
                  <a:srgbClr val="0070C0"/>
                </a:solidFill>
              </a:rPr>
              <a:t>[ Either </a:t>
            </a:r>
            <a:r>
              <a:rPr lang="en-AU" altLang="en-US" sz="2000" dirty="0">
                <a:solidFill>
                  <a:srgbClr val="0070C0"/>
                </a:solidFill>
              </a:rPr>
              <a:t>X or </a:t>
            </a:r>
            <a:r>
              <a:rPr lang="en-AU" altLang="en-US" sz="2000" dirty="0" smtClean="0">
                <a:solidFill>
                  <a:srgbClr val="0070C0"/>
                </a:solidFill>
              </a:rPr>
              <a:t>Y </a:t>
            </a:r>
            <a:r>
              <a:rPr lang="en-AU" altLang="en-US" sz="2000" dirty="0">
                <a:solidFill>
                  <a:srgbClr val="0070C0"/>
                </a:solidFill>
              </a:rPr>
              <a:t>]</a:t>
            </a:r>
          </a:p>
          <a:p>
            <a:endParaRPr lang="en-AU" altLang="en-US" sz="2000" dirty="0" smtClean="0">
              <a:solidFill>
                <a:srgbClr val="0070C0"/>
              </a:solidFill>
            </a:endParaRPr>
          </a:p>
          <a:p>
            <a:endParaRPr lang="en-AU" altLang="en-US" sz="2000" dirty="0">
              <a:solidFill>
                <a:srgbClr val="0070C0"/>
              </a:solidFill>
            </a:endParaRPr>
          </a:p>
          <a:p>
            <a:endParaRPr lang="en-AU" altLang="en-US" dirty="0">
              <a:solidFill>
                <a:srgbClr val="6600CC"/>
              </a:solidFill>
            </a:endParaRPr>
          </a:p>
          <a:p>
            <a:r>
              <a:rPr lang="en-AU" altLang="en-US" dirty="0">
                <a:solidFill>
                  <a:srgbClr val="6600CC"/>
                </a:solidFill>
              </a:rPr>
              <a:t>                          </a:t>
            </a:r>
            <a:endParaRPr lang="en-AU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9424137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40080"/>
            <a:ext cx="114300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3600" b="1" dirty="0"/>
              <a:t>(i)  Categorical Arguments</a:t>
            </a:r>
          </a:p>
          <a:p>
            <a:endParaRPr lang="en-AU" altLang="en-US" sz="2800" dirty="0">
              <a:solidFill>
                <a:srgbClr val="6600CC"/>
              </a:solidFill>
            </a:endParaRPr>
          </a:p>
          <a:p>
            <a:r>
              <a:rPr lang="en-AU" altLang="en-US" sz="3200" dirty="0"/>
              <a:t> </a:t>
            </a:r>
            <a:r>
              <a:rPr lang="en-AU" altLang="en-US" sz="2000" i="1" dirty="0"/>
              <a:t>A categorical argument is made up of categorical statements  which show </a:t>
            </a:r>
            <a:r>
              <a:rPr lang="en-AU" altLang="en-US" sz="2000" i="1" u="sng" dirty="0"/>
              <a:t>to </a:t>
            </a:r>
            <a:r>
              <a:rPr lang="en-AU" altLang="en-US" sz="2000" i="1" u="sng" dirty="0" smtClean="0"/>
              <a:t> what </a:t>
            </a:r>
            <a:r>
              <a:rPr lang="en-AU" altLang="en-US" sz="2000" i="1" u="sng" dirty="0"/>
              <a:t>extent</a:t>
            </a:r>
            <a:r>
              <a:rPr lang="en-AU" altLang="en-US" sz="2000" i="1" dirty="0"/>
              <a:t> all or parts of one category are </a:t>
            </a:r>
            <a:r>
              <a:rPr lang="en-AU" altLang="en-US" sz="2000" i="1" u="sng" dirty="0"/>
              <a:t>included in</a:t>
            </a:r>
            <a:r>
              <a:rPr lang="en-AU" altLang="en-US" sz="2000" i="1" dirty="0"/>
              <a:t> all or parts of </a:t>
            </a:r>
            <a:r>
              <a:rPr lang="en-AU" altLang="en-US" sz="2000" i="1" dirty="0" smtClean="0"/>
              <a:t>another category</a:t>
            </a:r>
            <a:r>
              <a:rPr lang="en-AU" altLang="en-US" sz="2000" i="1" dirty="0"/>
              <a:t>.</a:t>
            </a:r>
          </a:p>
          <a:p>
            <a:r>
              <a:rPr lang="en-AU" altLang="en-US" i="1" dirty="0">
                <a:solidFill>
                  <a:srgbClr val="6600CC"/>
                </a:solidFill>
              </a:rPr>
              <a:t>                                     </a:t>
            </a:r>
            <a:r>
              <a:rPr lang="en-AU" altLang="en-US" i="1" dirty="0" smtClean="0">
                <a:solidFill>
                  <a:srgbClr val="6600CC"/>
                </a:solidFill>
              </a:rPr>
              <a:t>     </a:t>
            </a:r>
          </a:p>
          <a:p>
            <a:r>
              <a:rPr lang="en-AU" altLang="en-US" i="1" dirty="0">
                <a:solidFill>
                  <a:srgbClr val="6600CC"/>
                </a:solidFill>
              </a:rPr>
              <a:t> </a:t>
            </a:r>
            <a:r>
              <a:rPr lang="en-AU" altLang="en-US" i="1" dirty="0" smtClean="0">
                <a:solidFill>
                  <a:srgbClr val="6600CC"/>
                </a:solidFill>
              </a:rPr>
              <a:t>                                         </a:t>
            </a:r>
            <a:r>
              <a:rPr lang="en-AU" altLang="en-US" dirty="0" smtClean="0">
                <a:solidFill>
                  <a:srgbClr val="0070C0"/>
                </a:solidFill>
              </a:rPr>
              <a:t>Examples </a:t>
            </a:r>
            <a:r>
              <a:rPr lang="en-AU" altLang="en-US" dirty="0">
                <a:solidFill>
                  <a:srgbClr val="0070C0"/>
                </a:solidFill>
              </a:rPr>
              <a:t>of categorical statements:</a:t>
            </a:r>
          </a:p>
          <a:p>
            <a:r>
              <a:rPr lang="en-AU" altLang="en-US" dirty="0">
                <a:solidFill>
                  <a:srgbClr val="C00000"/>
                </a:solidFill>
              </a:rPr>
              <a:t>                                     </a:t>
            </a:r>
          </a:p>
          <a:p>
            <a:r>
              <a:rPr lang="en-AU" altLang="en-US" dirty="0">
                <a:solidFill>
                  <a:srgbClr val="C00000"/>
                </a:solidFill>
              </a:rPr>
              <a:t>                                          </a:t>
            </a:r>
            <a:r>
              <a:rPr lang="en-AU" altLang="en-US" dirty="0"/>
              <a:t>‘All mammals are warm-blooded.’                    </a:t>
            </a:r>
            <a:r>
              <a:rPr lang="en-AU" altLang="en-US" dirty="0">
                <a:solidFill>
                  <a:srgbClr val="0070C0"/>
                </a:solidFill>
              </a:rPr>
              <a:t>(All M are W)</a:t>
            </a:r>
          </a:p>
          <a:p>
            <a:r>
              <a:rPr lang="en-AU" altLang="en-US" dirty="0">
                <a:solidFill>
                  <a:srgbClr val="6600CC"/>
                </a:solidFill>
              </a:rPr>
              <a:t> </a:t>
            </a:r>
            <a:endParaRPr lang="en-AU" altLang="en-US" i="1" dirty="0">
              <a:solidFill>
                <a:srgbClr val="6600CC"/>
              </a:solidFill>
            </a:endParaRPr>
          </a:p>
          <a:p>
            <a:r>
              <a:rPr lang="en-AU" altLang="en-US" dirty="0">
                <a:solidFill>
                  <a:srgbClr val="C00000"/>
                </a:solidFill>
              </a:rPr>
              <a:t>                                          </a:t>
            </a:r>
            <a:r>
              <a:rPr lang="en-AU" altLang="en-US" dirty="0"/>
              <a:t>‘No mammals are cold-blooded.’                      </a:t>
            </a:r>
            <a:r>
              <a:rPr lang="en-AU" altLang="en-US" dirty="0">
                <a:solidFill>
                  <a:srgbClr val="0070C0"/>
                </a:solidFill>
              </a:rPr>
              <a:t>(No M are C)</a:t>
            </a:r>
          </a:p>
          <a:p>
            <a:endParaRPr lang="en-AU" altLang="en-US" dirty="0">
              <a:solidFill>
                <a:srgbClr val="C00000"/>
              </a:solidFill>
            </a:endParaRPr>
          </a:p>
          <a:p>
            <a:r>
              <a:rPr lang="en-AU" altLang="en-US" dirty="0"/>
              <a:t>                                        </a:t>
            </a:r>
            <a:r>
              <a:rPr lang="en-AU" altLang="en-US" dirty="0" smtClean="0"/>
              <a:t>  </a:t>
            </a:r>
            <a:r>
              <a:rPr lang="en-AU" altLang="en-US" dirty="0"/>
              <a:t>‘Some politicians are women.’                           </a:t>
            </a:r>
            <a:r>
              <a:rPr lang="en-AU" altLang="en-US" dirty="0">
                <a:solidFill>
                  <a:srgbClr val="0070C0"/>
                </a:solidFill>
              </a:rPr>
              <a:t>(Some P are W</a:t>
            </a:r>
            <a:r>
              <a:rPr lang="en-AU" altLang="en-US" dirty="0">
                <a:solidFill>
                  <a:srgbClr val="00B050"/>
                </a:solidFill>
              </a:rPr>
              <a:t>)</a:t>
            </a:r>
            <a:endParaRPr lang="en-AU" altLang="en-US" dirty="0">
              <a:solidFill>
                <a:srgbClr val="C00000"/>
              </a:solidFill>
            </a:endParaRPr>
          </a:p>
          <a:p>
            <a:pPr algn="ctr"/>
            <a:endParaRPr lang="en-AU" altLang="en-US" dirty="0">
              <a:solidFill>
                <a:srgbClr val="C00000"/>
              </a:solidFill>
            </a:endParaRPr>
          </a:p>
          <a:p>
            <a:r>
              <a:rPr lang="en-AU" altLang="en-US" dirty="0">
                <a:solidFill>
                  <a:srgbClr val="C00000"/>
                </a:solidFill>
              </a:rPr>
              <a:t>                                        </a:t>
            </a:r>
            <a:r>
              <a:rPr lang="en-AU" altLang="en-US" dirty="0" smtClean="0">
                <a:solidFill>
                  <a:srgbClr val="C00000"/>
                </a:solidFill>
              </a:rPr>
              <a:t>  </a:t>
            </a:r>
            <a:r>
              <a:rPr lang="en-AU" altLang="en-US" dirty="0" smtClean="0"/>
              <a:t>‘</a:t>
            </a:r>
            <a:r>
              <a:rPr lang="en-AU" altLang="en-US" dirty="0"/>
              <a:t>Some politicians are not </a:t>
            </a:r>
            <a:r>
              <a:rPr lang="en-AU" altLang="en-US" dirty="0" smtClean="0"/>
              <a:t>women.’                   </a:t>
            </a:r>
            <a:r>
              <a:rPr lang="en-AU" altLang="en-US" dirty="0">
                <a:solidFill>
                  <a:srgbClr val="0070C0"/>
                </a:solidFill>
              </a:rPr>
              <a:t>(Some P are not W)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16983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40080"/>
            <a:ext cx="11430000" cy="52014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3600" b="1" dirty="0"/>
              <a:t>(i)  Categorical Arguments</a:t>
            </a:r>
          </a:p>
          <a:p>
            <a:endParaRPr lang="en-AU" altLang="en-US" sz="2800" dirty="0">
              <a:solidFill>
                <a:srgbClr val="6600CC"/>
              </a:solidFill>
            </a:endParaRPr>
          </a:p>
          <a:p>
            <a:r>
              <a:rPr lang="en-AU" altLang="en-US" sz="3200" dirty="0"/>
              <a:t> </a:t>
            </a:r>
            <a:r>
              <a:rPr lang="en-AU" altLang="en-US" sz="2000" i="1" dirty="0"/>
              <a:t>A categorical argument is made up of categorical statements </a:t>
            </a:r>
            <a:r>
              <a:rPr lang="en-AU" altLang="en-US" sz="2000" i="1" dirty="0" smtClean="0"/>
              <a:t>which </a:t>
            </a:r>
            <a:r>
              <a:rPr lang="en-AU" altLang="en-US" sz="2000" i="1" dirty="0"/>
              <a:t>show </a:t>
            </a:r>
            <a:r>
              <a:rPr lang="en-AU" altLang="en-US" sz="2000" i="1" u="sng" dirty="0"/>
              <a:t>to </a:t>
            </a:r>
            <a:r>
              <a:rPr lang="en-AU" altLang="en-US" sz="2000" i="1" u="sng" dirty="0" smtClean="0"/>
              <a:t> what </a:t>
            </a:r>
            <a:r>
              <a:rPr lang="en-AU" altLang="en-US" sz="2000" i="1" u="sng" dirty="0"/>
              <a:t>extent</a:t>
            </a:r>
            <a:r>
              <a:rPr lang="en-AU" altLang="en-US" sz="2000" i="1" dirty="0"/>
              <a:t> all or parts of one </a:t>
            </a:r>
            <a:r>
              <a:rPr lang="en-AU" altLang="en-US" sz="2000" i="1" dirty="0" smtClean="0"/>
              <a:t>  category </a:t>
            </a:r>
            <a:r>
              <a:rPr lang="en-AU" altLang="en-US" sz="2000" i="1" dirty="0"/>
              <a:t>are </a:t>
            </a:r>
            <a:r>
              <a:rPr lang="en-AU" altLang="en-US" sz="2000" i="1" u="sng" dirty="0"/>
              <a:t>included in</a:t>
            </a:r>
            <a:r>
              <a:rPr lang="en-AU" altLang="en-US" sz="2000" i="1" dirty="0"/>
              <a:t> all or parts of </a:t>
            </a:r>
            <a:r>
              <a:rPr lang="en-AU" altLang="en-US" sz="2000" i="1" dirty="0" smtClean="0"/>
              <a:t>another category.</a:t>
            </a:r>
          </a:p>
          <a:p>
            <a:endParaRPr lang="en-AU" altLang="en-US" i="1" dirty="0">
              <a:solidFill>
                <a:srgbClr val="0070C0"/>
              </a:solidFill>
            </a:endParaRPr>
          </a:p>
          <a:p>
            <a:r>
              <a:rPr lang="en-AU" altLang="en-US" i="1" dirty="0">
                <a:solidFill>
                  <a:srgbClr val="6600CC"/>
                </a:solidFill>
              </a:rPr>
              <a:t>                                     </a:t>
            </a:r>
            <a:r>
              <a:rPr lang="en-AU" altLang="en-US" i="1" dirty="0" smtClean="0">
                <a:solidFill>
                  <a:srgbClr val="6600CC"/>
                </a:solidFill>
              </a:rPr>
              <a:t>     </a:t>
            </a:r>
          </a:p>
          <a:p>
            <a:r>
              <a:rPr lang="en-AU" altLang="en-US" i="1" dirty="0">
                <a:solidFill>
                  <a:srgbClr val="6600CC"/>
                </a:solidFill>
              </a:rPr>
              <a:t> </a:t>
            </a:r>
            <a:r>
              <a:rPr lang="en-AU" altLang="en-US" i="1" dirty="0" smtClean="0">
                <a:solidFill>
                  <a:srgbClr val="6600CC"/>
                </a:solidFill>
              </a:rPr>
              <a:t>                                                           </a:t>
            </a:r>
            <a:r>
              <a:rPr lang="en-AU" altLang="en-US" b="1" dirty="0"/>
              <a:t>Example of a categorical argument:</a:t>
            </a:r>
          </a:p>
          <a:p>
            <a:r>
              <a:rPr lang="en-AU" altLang="en-US" dirty="0">
                <a:solidFill>
                  <a:srgbClr val="C00000"/>
                </a:solidFill>
              </a:rPr>
              <a:t>        </a:t>
            </a:r>
            <a:endParaRPr lang="en-AU" altLang="en-US" dirty="0" smtClean="0">
              <a:solidFill>
                <a:srgbClr val="C00000"/>
              </a:solidFill>
            </a:endParaRPr>
          </a:p>
          <a:p>
            <a:r>
              <a:rPr lang="en-AU" altLang="en-US" dirty="0" smtClean="0">
                <a:solidFill>
                  <a:srgbClr val="C00000"/>
                </a:solidFill>
              </a:rPr>
              <a:t>                             </a:t>
            </a:r>
            <a:endParaRPr lang="en-AU" altLang="en-US" dirty="0">
              <a:solidFill>
                <a:srgbClr val="C00000"/>
              </a:solidFill>
            </a:endParaRPr>
          </a:p>
          <a:p>
            <a:r>
              <a:rPr lang="en-AU" altLang="en-US" dirty="0">
                <a:solidFill>
                  <a:srgbClr val="7030A0"/>
                </a:solidFill>
              </a:rPr>
              <a:t>  Premise 1       </a:t>
            </a:r>
            <a:r>
              <a:rPr lang="en-AU" altLang="en-US" sz="2400" dirty="0"/>
              <a:t>‘All mammals are warm-blooded.’ </a:t>
            </a:r>
            <a:r>
              <a:rPr lang="en-AU" altLang="en-US" dirty="0"/>
              <a:t>                     </a:t>
            </a:r>
            <a:r>
              <a:rPr lang="en-AU" altLang="en-US" dirty="0" smtClean="0"/>
              <a:t>      </a:t>
            </a:r>
            <a:r>
              <a:rPr lang="en-AU" altLang="en-US" dirty="0">
                <a:solidFill>
                  <a:srgbClr val="0070C0"/>
                </a:solidFill>
              </a:rPr>
              <a:t>( All M are W )                  </a:t>
            </a:r>
          </a:p>
          <a:p>
            <a:r>
              <a:rPr lang="en-AU" altLang="en-US" dirty="0">
                <a:solidFill>
                  <a:srgbClr val="6600CC"/>
                </a:solidFill>
              </a:rPr>
              <a:t>  </a:t>
            </a:r>
          </a:p>
          <a:p>
            <a:r>
              <a:rPr lang="en-AU" altLang="en-US" dirty="0">
                <a:solidFill>
                  <a:srgbClr val="7030A0"/>
                </a:solidFill>
              </a:rPr>
              <a:t>  Premise 2       </a:t>
            </a:r>
            <a:r>
              <a:rPr lang="en-AU" altLang="en-US" sz="2400" dirty="0"/>
              <a:t>‘Dolphins are mammals.’ </a:t>
            </a:r>
            <a:r>
              <a:rPr lang="en-AU" altLang="en-US" sz="2400" dirty="0">
                <a:solidFill>
                  <a:srgbClr val="6600CC"/>
                </a:solidFill>
              </a:rPr>
              <a:t> </a:t>
            </a:r>
            <a:r>
              <a:rPr lang="en-AU" altLang="en-US" dirty="0">
                <a:solidFill>
                  <a:srgbClr val="6600CC"/>
                </a:solidFill>
              </a:rPr>
              <a:t>                                   </a:t>
            </a:r>
            <a:r>
              <a:rPr lang="en-AU" altLang="en-US" dirty="0" smtClean="0">
                <a:solidFill>
                  <a:srgbClr val="6600CC"/>
                </a:solidFill>
              </a:rPr>
              <a:t>            </a:t>
            </a:r>
            <a:r>
              <a:rPr lang="en-AU" altLang="en-US" dirty="0" smtClean="0">
                <a:solidFill>
                  <a:srgbClr val="0070C0"/>
                </a:solidFill>
              </a:rPr>
              <a:t>( </a:t>
            </a:r>
            <a:r>
              <a:rPr lang="en-AU" altLang="en-US" dirty="0">
                <a:solidFill>
                  <a:srgbClr val="0070C0"/>
                </a:solidFill>
              </a:rPr>
              <a:t>All D are M )</a:t>
            </a:r>
          </a:p>
          <a:p>
            <a:endParaRPr lang="en-AU" altLang="en-US" i="1" dirty="0">
              <a:solidFill>
                <a:srgbClr val="6600CC"/>
              </a:solidFill>
            </a:endParaRPr>
          </a:p>
          <a:p>
            <a:r>
              <a:rPr lang="en-AU" altLang="en-US" dirty="0">
                <a:solidFill>
                  <a:srgbClr val="7030A0"/>
                </a:solidFill>
              </a:rPr>
              <a:t>  Conclusion    </a:t>
            </a:r>
            <a:r>
              <a:rPr lang="en-AU" altLang="en-US" sz="2400" dirty="0"/>
              <a:t>‘Therefore, dolphins are warm-blooded.</a:t>
            </a:r>
            <a:r>
              <a:rPr lang="en-AU" altLang="en-US" dirty="0"/>
              <a:t>’           </a:t>
            </a:r>
            <a:r>
              <a:rPr lang="en-AU" altLang="en-US" dirty="0" smtClean="0"/>
              <a:t>   </a:t>
            </a:r>
            <a:r>
              <a:rPr lang="en-AU" altLang="en-US" dirty="0">
                <a:solidFill>
                  <a:srgbClr val="0070C0"/>
                </a:solidFill>
              </a:rPr>
              <a:t>( All D are W )</a:t>
            </a:r>
          </a:p>
          <a:p>
            <a:endParaRPr lang="en-AU" altLang="en-US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60939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40080"/>
            <a:ext cx="11430000" cy="73558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4400" dirty="0"/>
              <a:t> </a:t>
            </a:r>
            <a:r>
              <a:rPr lang="en-AU" altLang="en-US" sz="2800" b="1" dirty="0" smtClean="0"/>
              <a:t>(</a:t>
            </a:r>
            <a:r>
              <a:rPr lang="en-AU" altLang="en-US" sz="2800" b="1" dirty="0"/>
              <a:t>ii)  </a:t>
            </a:r>
            <a:r>
              <a:rPr lang="en-AU" altLang="en-US" sz="3600" b="1" dirty="0"/>
              <a:t>Hypothetical Arguments</a:t>
            </a:r>
          </a:p>
          <a:p>
            <a:endParaRPr lang="en-AU" altLang="en-US" sz="2000" i="1" dirty="0" smtClean="0"/>
          </a:p>
          <a:p>
            <a:r>
              <a:rPr lang="en-AU" altLang="en-US" sz="2000" i="1" dirty="0" smtClean="0"/>
              <a:t>A </a:t>
            </a:r>
            <a:r>
              <a:rPr lang="en-AU" altLang="en-US" sz="2000" i="1" dirty="0"/>
              <a:t>hypothetical argument is made up of hypothetical statements  which are </a:t>
            </a:r>
            <a:r>
              <a:rPr lang="en-AU" altLang="en-US" sz="2000" i="1" dirty="0" smtClean="0"/>
              <a:t> comprised </a:t>
            </a:r>
            <a:r>
              <a:rPr lang="en-AU" altLang="en-US" sz="2000" i="1" dirty="0"/>
              <a:t>of two parts which specify a </a:t>
            </a:r>
            <a:r>
              <a:rPr lang="en-AU" altLang="en-US" sz="2000" i="1" u="sng" dirty="0"/>
              <a:t>condition</a:t>
            </a:r>
            <a:r>
              <a:rPr lang="en-AU" altLang="en-US" sz="2000" i="1" dirty="0"/>
              <a:t> and </a:t>
            </a:r>
            <a:r>
              <a:rPr lang="en-AU" altLang="en-US" sz="2000" i="1" u="sng" dirty="0"/>
              <a:t>anticipated consequence</a:t>
            </a:r>
            <a:r>
              <a:rPr lang="en-AU" altLang="en-US" sz="2000" i="1" dirty="0"/>
              <a:t> </a:t>
            </a:r>
            <a:r>
              <a:rPr lang="en-AU" altLang="en-US" sz="2000" i="1" dirty="0" smtClean="0"/>
              <a:t> by </a:t>
            </a:r>
            <a:r>
              <a:rPr lang="en-AU" altLang="en-US" sz="2000" i="1" dirty="0"/>
              <a:t>using ‘If’ – then</a:t>
            </a:r>
            <a:r>
              <a:rPr lang="en-AU" altLang="en-US" sz="2000" i="1" dirty="0" smtClean="0"/>
              <a:t>’.</a:t>
            </a:r>
            <a:r>
              <a:rPr lang="en-AU" altLang="en-US" sz="3600" dirty="0" smtClean="0">
                <a:solidFill>
                  <a:srgbClr val="C00000"/>
                </a:solidFill>
              </a:rPr>
              <a:t>     </a:t>
            </a:r>
            <a:endParaRPr lang="en-AU" altLang="en-US" sz="3600" dirty="0">
              <a:solidFill>
                <a:srgbClr val="C00000"/>
              </a:solidFill>
            </a:endParaRPr>
          </a:p>
          <a:p>
            <a:r>
              <a:rPr lang="en-AU" altLang="en-US" sz="3600" dirty="0">
                <a:solidFill>
                  <a:srgbClr val="C00000"/>
                </a:solidFill>
              </a:rPr>
              <a:t>                               </a:t>
            </a:r>
            <a:r>
              <a:rPr lang="en-AU" altLang="en-US" sz="2000" dirty="0" smtClean="0">
                <a:solidFill>
                  <a:srgbClr val="0070C0"/>
                </a:solidFill>
              </a:rPr>
              <a:t>Example </a:t>
            </a:r>
            <a:r>
              <a:rPr lang="en-AU" altLang="en-US" sz="2000" dirty="0">
                <a:solidFill>
                  <a:srgbClr val="0070C0"/>
                </a:solidFill>
              </a:rPr>
              <a:t>of </a:t>
            </a:r>
            <a:r>
              <a:rPr lang="en-AU" altLang="en-US" sz="2000" dirty="0" smtClean="0">
                <a:solidFill>
                  <a:srgbClr val="0070C0"/>
                </a:solidFill>
              </a:rPr>
              <a:t>a hypothetical  statement:</a:t>
            </a:r>
            <a:endParaRPr lang="en-AU" altLang="en-US" sz="2000" dirty="0">
              <a:solidFill>
                <a:srgbClr val="C00000"/>
              </a:solidFill>
            </a:endParaRPr>
          </a:p>
          <a:p>
            <a:r>
              <a:rPr lang="en-AU" altLang="en-US" sz="2400" dirty="0">
                <a:solidFill>
                  <a:srgbClr val="C00000"/>
                </a:solidFill>
              </a:rPr>
              <a:t>                                                    </a:t>
            </a:r>
          </a:p>
          <a:p>
            <a:r>
              <a:rPr lang="en-AU" altLang="en-US" sz="2400" dirty="0">
                <a:solidFill>
                  <a:srgbClr val="C00000"/>
                </a:solidFill>
              </a:rPr>
              <a:t>                       </a:t>
            </a:r>
            <a:r>
              <a:rPr lang="en-AU" altLang="en-US" sz="2400" dirty="0"/>
              <a:t>‘If inflation rises, then interest rates will rise.’  </a:t>
            </a:r>
            <a:r>
              <a:rPr lang="en-AU" altLang="en-US" sz="2400" dirty="0">
                <a:solidFill>
                  <a:srgbClr val="0070C0"/>
                </a:solidFill>
              </a:rPr>
              <a:t>( If X, then Y </a:t>
            </a:r>
            <a:r>
              <a:rPr lang="en-AU" altLang="en-US" sz="2400" dirty="0" smtClean="0">
                <a:solidFill>
                  <a:srgbClr val="0070C0"/>
                </a:solidFill>
              </a:rPr>
              <a:t>)</a:t>
            </a:r>
          </a:p>
          <a:p>
            <a:endParaRPr lang="en-AU" altLang="en-US" sz="2400" dirty="0" smtClean="0">
              <a:solidFill>
                <a:srgbClr val="0070C0"/>
              </a:solidFill>
            </a:endParaRPr>
          </a:p>
          <a:p>
            <a:r>
              <a:rPr lang="en-AU" altLang="en-US" sz="2400" dirty="0" smtClean="0">
                <a:solidFill>
                  <a:srgbClr val="0070C0"/>
                </a:solidFill>
              </a:rPr>
              <a:t>                                                   </a:t>
            </a:r>
            <a:r>
              <a:rPr lang="en-AU" altLang="en-US" sz="2000" dirty="0" smtClean="0">
                <a:solidFill>
                  <a:srgbClr val="0070C0"/>
                </a:solidFill>
              </a:rPr>
              <a:t>A hypothetical argument:</a:t>
            </a:r>
            <a:endParaRPr lang="en-AU" altLang="en-US" sz="2000" dirty="0">
              <a:solidFill>
                <a:srgbClr val="0070C0"/>
              </a:solidFill>
            </a:endParaRPr>
          </a:p>
          <a:p>
            <a:endParaRPr lang="en-AU" altLang="en-US" sz="2400" dirty="0">
              <a:solidFill>
                <a:srgbClr val="0070C0"/>
              </a:solidFill>
            </a:endParaRPr>
          </a:p>
          <a:p>
            <a:r>
              <a:rPr lang="en-AU" altLang="en-US" sz="2400" dirty="0">
                <a:solidFill>
                  <a:srgbClr val="7030A0"/>
                </a:solidFill>
              </a:rPr>
              <a:t>Premise 1</a:t>
            </a:r>
            <a:r>
              <a:rPr lang="en-AU" altLang="en-US" sz="2400" dirty="0">
                <a:solidFill>
                  <a:srgbClr val="C00000"/>
                </a:solidFill>
              </a:rPr>
              <a:t>      </a:t>
            </a:r>
            <a:r>
              <a:rPr lang="en-AU" altLang="en-US" sz="2400" dirty="0">
                <a:solidFill>
                  <a:srgbClr val="0070C0"/>
                </a:solidFill>
              </a:rPr>
              <a:t>‘If</a:t>
            </a:r>
            <a:r>
              <a:rPr lang="en-AU" altLang="en-US" sz="2400" dirty="0"/>
              <a:t> the inflation rate rises, </a:t>
            </a:r>
            <a:r>
              <a:rPr lang="en-AU" altLang="en-US" sz="2400" dirty="0">
                <a:solidFill>
                  <a:srgbClr val="0070C0"/>
                </a:solidFill>
              </a:rPr>
              <a:t>then</a:t>
            </a:r>
            <a:r>
              <a:rPr lang="en-AU" altLang="en-US" sz="2400" dirty="0"/>
              <a:t> interest rates will rise.’  </a:t>
            </a:r>
            <a:r>
              <a:rPr lang="en-AU" altLang="en-US" sz="2400" dirty="0">
                <a:solidFill>
                  <a:srgbClr val="0070C0"/>
                </a:solidFill>
              </a:rPr>
              <a:t>( If I, then R </a:t>
            </a:r>
            <a:r>
              <a:rPr lang="en-AU" altLang="en-US" sz="2400" dirty="0">
                <a:solidFill>
                  <a:srgbClr val="00B050"/>
                </a:solidFill>
              </a:rPr>
              <a:t>)</a:t>
            </a:r>
            <a:endParaRPr lang="en-AU" altLang="en-US" sz="2400" dirty="0">
              <a:solidFill>
                <a:srgbClr val="C00000"/>
              </a:solidFill>
            </a:endParaRPr>
          </a:p>
          <a:p>
            <a:endParaRPr lang="en-AU" altLang="en-US" sz="2400" dirty="0">
              <a:solidFill>
                <a:srgbClr val="6600CC"/>
              </a:solidFill>
            </a:endParaRPr>
          </a:p>
          <a:p>
            <a:r>
              <a:rPr lang="en-AU" altLang="en-US" sz="2400" dirty="0">
                <a:solidFill>
                  <a:srgbClr val="7030A0"/>
                </a:solidFill>
              </a:rPr>
              <a:t>Premise 2</a:t>
            </a:r>
            <a:r>
              <a:rPr lang="en-AU" altLang="en-US" sz="2400" dirty="0">
                <a:solidFill>
                  <a:srgbClr val="C00000"/>
                </a:solidFill>
              </a:rPr>
              <a:t>      </a:t>
            </a:r>
            <a:r>
              <a:rPr lang="en-AU" altLang="en-US" sz="2400" dirty="0"/>
              <a:t>‘The inflation rate has risen.’ </a:t>
            </a:r>
            <a:r>
              <a:rPr lang="en-AU" altLang="en-US" sz="2400" dirty="0">
                <a:solidFill>
                  <a:srgbClr val="C00000"/>
                </a:solidFill>
              </a:rPr>
              <a:t>                                            </a:t>
            </a:r>
            <a:r>
              <a:rPr lang="en-AU" altLang="en-US" sz="2400" dirty="0">
                <a:solidFill>
                  <a:srgbClr val="0070C0"/>
                </a:solidFill>
              </a:rPr>
              <a:t>( I )</a:t>
            </a:r>
          </a:p>
          <a:p>
            <a:endParaRPr lang="en-AU" altLang="en-US" sz="2400" dirty="0"/>
          </a:p>
          <a:p>
            <a:r>
              <a:rPr lang="en-AU" altLang="en-US" sz="2400" dirty="0">
                <a:solidFill>
                  <a:srgbClr val="7030A0"/>
                </a:solidFill>
              </a:rPr>
              <a:t>Conclusion</a:t>
            </a:r>
            <a:r>
              <a:rPr lang="en-AU" altLang="en-US" sz="2400" dirty="0">
                <a:solidFill>
                  <a:srgbClr val="C00000"/>
                </a:solidFill>
              </a:rPr>
              <a:t>    </a:t>
            </a:r>
            <a:r>
              <a:rPr lang="en-AU" altLang="en-US" sz="2400" dirty="0"/>
              <a:t>‘Therefore, interest rates will rise.’                                   </a:t>
            </a:r>
            <a:r>
              <a:rPr lang="en-AU" altLang="en-US" sz="2400" dirty="0">
                <a:solidFill>
                  <a:srgbClr val="0070C0"/>
                </a:solidFill>
              </a:rPr>
              <a:t>(R)</a:t>
            </a:r>
          </a:p>
          <a:p>
            <a:r>
              <a:rPr lang="en-AU" altLang="en-US" sz="2000" dirty="0">
                <a:solidFill>
                  <a:srgbClr val="C00000"/>
                </a:solidFill>
              </a:rPr>
              <a:t>                                                                                                                                              </a:t>
            </a:r>
          </a:p>
          <a:p>
            <a:endParaRPr lang="en-AU" altLang="en-US" sz="2400" dirty="0">
              <a:solidFill>
                <a:srgbClr val="0070C0"/>
              </a:solidFill>
            </a:endParaRPr>
          </a:p>
          <a:p>
            <a:r>
              <a:rPr lang="en-AU" altLang="en-US" sz="3200" dirty="0">
                <a:solidFill>
                  <a:srgbClr val="6600CC"/>
                </a:solidFill>
              </a:rPr>
              <a:t> </a:t>
            </a:r>
            <a:endParaRPr lang="en-AU" altLang="en-US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8022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96322"/>
            <a:ext cx="11430000" cy="80329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4400" dirty="0"/>
              <a:t> </a:t>
            </a:r>
            <a:r>
              <a:rPr lang="en-AU" altLang="en-US" sz="2000" dirty="0" smtClean="0">
                <a:solidFill>
                  <a:srgbClr val="C00000"/>
                </a:solidFill>
              </a:rPr>
              <a:t> </a:t>
            </a:r>
            <a:r>
              <a:rPr lang="en-AU" altLang="en-US" sz="3600" b="1" dirty="0"/>
              <a:t>(iii)  Disjunctive Arguments</a:t>
            </a:r>
          </a:p>
          <a:p>
            <a:endParaRPr lang="en-AU" altLang="en-US" sz="2800" dirty="0" smtClean="0">
              <a:solidFill>
                <a:srgbClr val="6600CC"/>
              </a:solidFill>
            </a:endParaRPr>
          </a:p>
          <a:p>
            <a:r>
              <a:rPr lang="en-AU" altLang="en-US" sz="2000" i="1" dirty="0" smtClean="0"/>
              <a:t>A </a:t>
            </a:r>
            <a:r>
              <a:rPr lang="en-AU" altLang="en-US" sz="2000" i="1" dirty="0"/>
              <a:t>disjunctive argument is made up of disjunctive statements  which are </a:t>
            </a:r>
            <a:r>
              <a:rPr lang="en-AU" altLang="en-US" sz="2000" i="1" dirty="0" smtClean="0"/>
              <a:t>statements </a:t>
            </a:r>
            <a:r>
              <a:rPr lang="en-AU" altLang="en-US" sz="2000" i="1" dirty="0"/>
              <a:t>which </a:t>
            </a:r>
            <a:r>
              <a:rPr lang="en-AU" altLang="en-US" sz="2000" i="1" u="sng" dirty="0"/>
              <a:t>present an alternative using ‘or’.</a:t>
            </a:r>
          </a:p>
          <a:p>
            <a:endParaRPr lang="en-AU" altLang="en-US" sz="2000" i="1" dirty="0">
              <a:solidFill>
                <a:srgbClr val="6600CC"/>
              </a:solidFill>
            </a:endParaRPr>
          </a:p>
          <a:p>
            <a:r>
              <a:rPr lang="en-AU" altLang="en-US" sz="2000" i="1" dirty="0">
                <a:solidFill>
                  <a:srgbClr val="0070C0"/>
                </a:solidFill>
              </a:rPr>
              <a:t>                                  </a:t>
            </a:r>
            <a:r>
              <a:rPr lang="en-AU" altLang="en-US" sz="2000" i="1" dirty="0" smtClean="0">
                <a:solidFill>
                  <a:srgbClr val="0070C0"/>
                </a:solidFill>
              </a:rPr>
              <a:t>                   </a:t>
            </a:r>
            <a:r>
              <a:rPr lang="en-AU" altLang="en-US" sz="2000" dirty="0">
                <a:solidFill>
                  <a:srgbClr val="0070C0"/>
                </a:solidFill>
              </a:rPr>
              <a:t>Examples of disjunctive  statements:</a:t>
            </a:r>
          </a:p>
          <a:p>
            <a:r>
              <a:rPr lang="en-AU" altLang="en-US" sz="2000" dirty="0">
                <a:solidFill>
                  <a:srgbClr val="C00000"/>
                </a:solidFill>
              </a:rPr>
              <a:t>                                     </a:t>
            </a:r>
          </a:p>
          <a:p>
            <a:r>
              <a:rPr lang="en-AU" altLang="en-US" sz="2400" dirty="0">
                <a:solidFill>
                  <a:srgbClr val="C00000"/>
                </a:solidFill>
              </a:rPr>
              <a:t>          </a:t>
            </a:r>
            <a:r>
              <a:rPr lang="en-AU" altLang="en-US" sz="2400" dirty="0"/>
              <a:t> (i)   </a:t>
            </a:r>
            <a:r>
              <a:rPr lang="en-AU" altLang="en-US" sz="2400" u="sng" dirty="0"/>
              <a:t>Either</a:t>
            </a:r>
            <a:r>
              <a:rPr lang="en-AU" altLang="en-US" sz="2400" dirty="0"/>
              <a:t> the government will be re-elected </a:t>
            </a:r>
            <a:r>
              <a:rPr lang="en-AU" altLang="en-US" sz="2400" u="sng" dirty="0"/>
              <a:t>or</a:t>
            </a:r>
            <a:r>
              <a:rPr lang="en-AU" altLang="en-US" sz="2400" dirty="0"/>
              <a:t> defeated.   </a:t>
            </a:r>
            <a:r>
              <a:rPr lang="en-AU" altLang="en-US" sz="2000" dirty="0"/>
              <a:t>     </a:t>
            </a:r>
            <a:r>
              <a:rPr lang="en-AU" altLang="en-US" sz="2000" dirty="0" smtClean="0"/>
              <a:t>      </a:t>
            </a:r>
            <a:r>
              <a:rPr lang="en-AU" altLang="en-US" sz="2000" dirty="0">
                <a:solidFill>
                  <a:srgbClr val="0070C0"/>
                </a:solidFill>
              </a:rPr>
              <a:t>( either X or Y )</a:t>
            </a:r>
          </a:p>
          <a:p>
            <a:r>
              <a:rPr lang="en-AU" altLang="en-US" sz="2000" dirty="0">
                <a:solidFill>
                  <a:srgbClr val="0070C0"/>
                </a:solidFill>
              </a:rPr>
              <a:t>   </a:t>
            </a:r>
          </a:p>
          <a:p>
            <a:r>
              <a:rPr lang="en-AU" altLang="en-US" sz="2400" dirty="0"/>
              <a:t>           (ii)  </a:t>
            </a:r>
            <a:r>
              <a:rPr lang="en-AU" altLang="en-US" sz="2400" u="sng" dirty="0"/>
              <a:t>Either</a:t>
            </a:r>
            <a:r>
              <a:rPr lang="en-AU" altLang="en-US" sz="2400" dirty="0"/>
              <a:t> my son has borrowed my car </a:t>
            </a:r>
            <a:r>
              <a:rPr lang="en-AU" altLang="en-US" sz="2400" u="sng" dirty="0"/>
              <a:t>or</a:t>
            </a:r>
            <a:r>
              <a:rPr lang="en-AU" altLang="en-US" sz="2400" dirty="0"/>
              <a:t> it has been stolen.</a:t>
            </a:r>
            <a:r>
              <a:rPr lang="en-AU" altLang="en-US" sz="2000" dirty="0"/>
              <a:t> </a:t>
            </a:r>
            <a:r>
              <a:rPr lang="en-AU" altLang="en-US" sz="2000" dirty="0">
                <a:solidFill>
                  <a:srgbClr val="C00000"/>
                </a:solidFill>
              </a:rPr>
              <a:t>   </a:t>
            </a:r>
            <a:r>
              <a:rPr lang="en-AU" altLang="en-US" sz="2000" dirty="0" smtClean="0">
                <a:solidFill>
                  <a:srgbClr val="C00000"/>
                </a:solidFill>
              </a:rPr>
              <a:t>   </a:t>
            </a:r>
            <a:r>
              <a:rPr lang="en-AU" altLang="en-US" sz="2000" dirty="0">
                <a:solidFill>
                  <a:srgbClr val="0070C0"/>
                </a:solidFill>
              </a:rPr>
              <a:t>( either X or Y ) </a:t>
            </a:r>
            <a:r>
              <a:rPr lang="en-AU" altLang="en-US" sz="2000" dirty="0">
                <a:solidFill>
                  <a:srgbClr val="C00000"/>
                </a:solidFill>
              </a:rPr>
              <a:t>                                                                                        </a:t>
            </a:r>
          </a:p>
          <a:p>
            <a:r>
              <a:rPr lang="en-AU" altLang="en-US" sz="2000" dirty="0">
                <a:solidFill>
                  <a:srgbClr val="6600CC"/>
                </a:solidFill>
              </a:rPr>
              <a:t>   </a:t>
            </a:r>
            <a:r>
              <a:rPr lang="en-AU" altLang="en-US" sz="2000" dirty="0" smtClean="0">
                <a:solidFill>
                  <a:srgbClr val="C00000"/>
                </a:solidFill>
              </a:rPr>
              <a:t>                                                                         </a:t>
            </a:r>
            <a:endParaRPr lang="en-AU" altLang="en-US" sz="2000" dirty="0">
              <a:solidFill>
                <a:srgbClr val="00B050"/>
              </a:solidFill>
            </a:endParaRPr>
          </a:p>
          <a:p>
            <a:r>
              <a:rPr lang="en-AU" altLang="en-US" sz="2000" dirty="0" smtClean="0">
                <a:solidFill>
                  <a:srgbClr val="C00000"/>
                </a:solidFill>
              </a:rPr>
              <a:t>                                                     </a:t>
            </a:r>
            <a:r>
              <a:rPr lang="en-AU" altLang="en-US" sz="2000" dirty="0">
                <a:solidFill>
                  <a:srgbClr val="0070C0"/>
                </a:solidFill>
              </a:rPr>
              <a:t>Example of a disjunctive  argument:</a:t>
            </a:r>
          </a:p>
          <a:p>
            <a:r>
              <a:rPr lang="en-AU" altLang="en-US" sz="2000" dirty="0">
                <a:solidFill>
                  <a:srgbClr val="C00000"/>
                </a:solidFill>
              </a:rPr>
              <a:t>                                     </a:t>
            </a:r>
          </a:p>
          <a:p>
            <a:r>
              <a:rPr lang="en-AU" altLang="en-US" sz="2000" dirty="0">
                <a:solidFill>
                  <a:srgbClr val="C00000"/>
                </a:solidFill>
              </a:rPr>
              <a:t> </a:t>
            </a:r>
            <a:r>
              <a:rPr lang="en-AU" altLang="en-US" sz="2000" dirty="0">
                <a:solidFill>
                  <a:srgbClr val="7030A0"/>
                </a:solidFill>
              </a:rPr>
              <a:t>Premise 1         </a:t>
            </a:r>
            <a:r>
              <a:rPr lang="en-AU" altLang="en-US" sz="2000" dirty="0">
                <a:solidFill>
                  <a:srgbClr val="0070C0"/>
                </a:solidFill>
              </a:rPr>
              <a:t>‘</a:t>
            </a:r>
            <a:r>
              <a:rPr lang="en-AU" altLang="en-US" sz="2000" u="sng" dirty="0">
                <a:solidFill>
                  <a:srgbClr val="0070C0"/>
                </a:solidFill>
              </a:rPr>
              <a:t>Either</a:t>
            </a:r>
            <a:r>
              <a:rPr lang="en-AU" altLang="en-US" sz="2000" dirty="0">
                <a:solidFill>
                  <a:srgbClr val="0070C0"/>
                </a:solidFill>
              </a:rPr>
              <a:t> </a:t>
            </a:r>
            <a:r>
              <a:rPr lang="en-AU" altLang="en-US" sz="2000" dirty="0"/>
              <a:t>my son has borrowed my car </a:t>
            </a:r>
            <a:r>
              <a:rPr lang="en-AU" altLang="en-US" sz="2000" u="sng" dirty="0">
                <a:solidFill>
                  <a:srgbClr val="0070C0"/>
                </a:solidFill>
              </a:rPr>
              <a:t>o</a:t>
            </a:r>
            <a:r>
              <a:rPr lang="en-AU" altLang="en-US" sz="2000" u="sng" dirty="0"/>
              <a:t>r</a:t>
            </a:r>
            <a:r>
              <a:rPr lang="en-AU" altLang="en-US" sz="2000" dirty="0"/>
              <a:t> it has been stolen.’</a:t>
            </a:r>
            <a:r>
              <a:rPr lang="en-AU" altLang="en-US" sz="2000" dirty="0">
                <a:solidFill>
                  <a:srgbClr val="C00000"/>
                </a:solidFill>
              </a:rPr>
              <a:t>  </a:t>
            </a:r>
            <a:r>
              <a:rPr lang="en-AU" altLang="en-US" sz="2000" dirty="0">
                <a:solidFill>
                  <a:srgbClr val="0070C0"/>
                </a:solidFill>
              </a:rPr>
              <a:t>( either X or Y )   </a:t>
            </a:r>
            <a:r>
              <a:rPr lang="en-AU" altLang="en-US" sz="2000" dirty="0">
                <a:solidFill>
                  <a:srgbClr val="C00000"/>
                </a:solidFill>
              </a:rPr>
              <a:t>                                                                                      </a:t>
            </a:r>
          </a:p>
          <a:p>
            <a:r>
              <a:rPr lang="en-AU" altLang="en-US" sz="2000" dirty="0">
                <a:solidFill>
                  <a:srgbClr val="6600CC"/>
                </a:solidFill>
              </a:rPr>
              <a:t>   </a:t>
            </a:r>
            <a:endParaRPr lang="en-AU" altLang="en-US" sz="2000" i="1" dirty="0">
              <a:solidFill>
                <a:srgbClr val="6600CC"/>
              </a:solidFill>
            </a:endParaRPr>
          </a:p>
          <a:p>
            <a:r>
              <a:rPr lang="en-AU" altLang="en-US" sz="2000" dirty="0">
                <a:solidFill>
                  <a:srgbClr val="C00000"/>
                </a:solidFill>
              </a:rPr>
              <a:t> </a:t>
            </a:r>
            <a:r>
              <a:rPr lang="en-AU" altLang="en-US" sz="2000" dirty="0">
                <a:solidFill>
                  <a:srgbClr val="7030A0"/>
                </a:solidFill>
              </a:rPr>
              <a:t>Premise 2         </a:t>
            </a:r>
            <a:r>
              <a:rPr lang="en-AU" altLang="en-US" sz="2000" dirty="0"/>
              <a:t>‘My son has not borrowed my car.’  </a:t>
            </a:r>
            <a:r>
              <a:rPr lang="en-AU" altLang="en-US" sz="2000" dirty="0">
                <a:solidFill>
                  <a:srgbClr val="C00000"/>
                </a:solidFill>
              </a:rPr>
              <a:t>                                         </a:t>
            </a:r>
            <a:r>
              <a:rPr lang="en-AU" altLang="en-US" sz="2000" dirty="0" smtClean="0">
                <a:solidFill>
                  <a:srgbClr val="C00000"/>
                </a:solidFill>
              </a:rPr>
              <a:t>   </a:t>
            </a:r>
            <a:r>
              <a:rPr lang="en-AU" altLang="en-US" sz="2000" dirty="0" smtClean="0">
                <a:solidFill>
                  <a:srgbClr val="0070C0"/>
                </a:solidFill>
              </a:rPr>
              <a:t>( </a:t>
            </a:r>
            <a:r>
              <a:rPr lang="en-AU" altLang="en-US" sz="2000" dirty="0">
                <a:solidFill>
                  <a:srgbClr val="0070C0"/>
                </a:solidFill>
              </a:rPr>
              <a:t>not X</a:t>
            </a:r>
            <a:r>
              <a:rPr lang="en-AU" altLang="en-US" sz="2000" dirty="0">
                <a:solidFill>
                  <a:srgbClr val="00B050"/>
                </a:solidFill>
              </a:rPr>
              <a:t> </a:t>
            </a:r>
            <a:r>
              <a:rPr lang="en-AU" altLang="en-US" sz="2000" dirty="0">
                <a:solidFill>
                  <a:srgbClr val="0070C0"/>
                </a:solidFill>
              </a:rPr>
              <a:t>)</a:t>
            </a:r>
          </a:p>
          <a:p>
            <a:endParaRPr lang="en-AU" altLang="en-US" sz="2000" dirty="0">
              <a:solidFill>
                <a:srgbClr val="C00000"/>
              </a:solidFill>
            </a:endParaRPr>
          </a:p>
          <a:p>
            <a:r>
              <a:rPr lang="en-AU" altLang="en-US" sz="2000" dirty="0">
                <a:solidFill>
                  <a:srgbClr val="7030A0"/>
                </a:solidFill>
              </a:rPr>
              <a:t>Conclusion </a:t>
            </a:r>
            <a:r>
              <a:rPr lang="en-AU" altLang="en-US" sz="2000" dirty="0">
                <a:solidFill>
                  <a:srgbClr val="C00000"/>
                </a:solidFill>
              </a:rPr>
              <a:t>    </a:t>
            </a:r>
            <a:r>
              <a:rPr lang="en-AU" altLang="en-US" sz="2000" dirty="0" smtClean="0">
                <a:solidFill>
                  <a:srgbClr val="C00000"/>
                </a:solidFill>
              </a:rPr>
              <a:t>   </a:t>
            </a:r>
            <a:r>
              <a:rPr lang="en-AU" altLang="en-US" sz="2000" dirty="0"/>
              <a:t>‘Therefore it has been stolen.</a:t>
            </a:r>
            <a:r>
              <a:rPr lang="en-AU" altLang="en-US" sz="2000" dirty="0">
                <a:solidFill>
                  <a:srgbClr val="C00000"/>
                </a:solidFill>
              </a:rPr>
              <a:t>’                                                   </a:t>
            </a:r>
            <a:r>
              <a:rPr lang="en-AU" altLang="en-US" sz="2000" dirty="0" smtClean="0">
                <a:solidFill>
                  <a:srgbClr val="C00000"/>
                </a:solidFill>
              </a:rPr>
              <a:t>   </a:t>
            </a:r>
            <a:r>
              <a:rPr lang="en-AU" altLang="en-US" sz="2000" dirty="0" smtClean="0">
                <a:solidFill>
                  <a:srgbClr val="0070C0"/>
                </a:solidFill>
              </a:rPr>
              <a:t>( </a:t>
            </a:r>
            <a:r>
              <a:rPr lang="en-AU" altLang="en-US" sz="2000" dirty="0">
                <a:solidFill>
                  <a:srgbClr val="0070C0"/>
                </a:solidFill>
              </a:rPr>
              <a:t>therefore Y )</a:t>
            </a:r>
            <a:r>
              <a:rPr lang="en-AU" altLang="en-US" sz="2000" dirty="0">
                <a:solidFill>
                  <a:srgbClr val="C00000"/>
                </a:solidFill>
              </a:rPr>
              <a:t>                             </a:t>
            </a:r>
            <a:endParaRPr lang="en-AU" altLang="en-US" sz="2000" dirty="0">
              <a:solidFill>
                <a:srgbClr val="00B050"/>
              </a:solidFill>
            </a:endParaRPr>
          </a:p>
          <a:p>
            <a:endParaRPr lang="en-AU" altLang="en-US" sz="2000" dirty="0">
              <a:solidFill>
                <a:srgbClr val="C00000"/>
              </a:solidFill>
            </a:endParaRPr>
          </a:p>
          <a:p>
            <a:r>
              <a:rPr lang="en-AU" altLang="en-US" sz="2000" dirty="0" smtClean="0">
                <a:solidFill>
                  <a:srgbClr val="C00000"/>
                </a:solidFill>
              </a:rPr>
              <a:t>                                                                                     </a:t>
            </a:r>
            <a:endParaRPr lang="en-AU" altLang="en-US" sz="2000" dirty="0">
              <a:solidFill>
                <a:srgbClr val="C00000"/>
              </a:solidFill>
            </a:endParaRPr>
          </a:p>
          <a:p>
            <a:endParaRPr lang="en-AU" altLang="en-US" sz="2400" dirty="0">
              <a:solidFill>
                <a:srgbClr val="0070C0"/>
              </a:solidFill>
            </a:endParaRPr>
          </a:p>
          <a:p>
            <a:r>
              <a:rPr lang="en-AU" altLang="en-US" sz="3200" dirty="0">
                <a:solidFill>
                  <a:srgbClr val="6600CC"/>
                </a:solidFill>
              </a:rPr>
              <a:t> </a:t>
            </a:r>
            <a:endParaRPr lang="en-AU" altLang="en-US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242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40080"/>
            <a:ext cx="11430000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altLang="en-US" sz="3600" b="1" dirty="0" smtClean="0"/>
              <a:t>Inductive </a:t>
            </a:r>
            <a:r>
              <a:rPr lang="en-AU" altLang="en-US" sz="3600" b="1" dirty="0"/>
              <a:t>Arguments</a:t>
            </a:r>
          </a:p>
          <a:p>
            <a:r>
              <a:rPr lang="en-AU" altLang="en-US" sz="2000" dirty="0" smtClean="0"/>
              <a:t>                               (Most commonly used </a:t>
            </a:r>
            <a:r>
              <a:rPr lang="en-AU" altLang="en-US" sz="2000" dirty="0"/>
              <a:t>in </a:t>
            </a:r>
            <a:r>
              <a:rPr lang="en-AU" altLang="en-US" sz="2000" u="sng" dirty="0" smtClean="0"/>
              <a:t>scientific</a:t>
            </a:r>
            <a:r>
              <a:rPr lang="en-AU" altLang="en-US" sz="2000" dirty="0" smtClean="0"/>
              <a:t> </a:t>
            </a:r>
            <a:r>
              <a:rPr lang="en-AU" altLang="en-US" sz="2000" dirty="0"/>
              <a:t>and </a:t>
            </a:r>
            <a:r>
              <a:rPr lang="en-AU" altLang="en-US" sz="2000" u="sng" dirty="0"/>
              <a:t>experiment-based</a:t>
            </a:r>
            <a:r>
              <a:rPr lang="en-AU" altLang="en-US" sz="2000" dirty="0"/>
              <a:t> enquiry</a:t>
            </a:r>
            <a:r>
              <a:rPr lang="en-AU" altLang="en-US" sz="2800" dirty="0" smtClean="0"/>
              <a:t>.</a:t>
            </a:r>
            <a:r>
              <a:rPr lang="en-AU" altLang="en-US" sz="2000" dirty="0" smtClean="0"/>
              <a:t> Based on      </a:t>
            </a:r>
          </a:p>
          <a:p>
            <a:r>
              <a:rPr lang="en-AU" altLang="en-US" sz="2000" dirty="0"/>
              <a:t> </a:t>
            </a:r>
            <a:r>
              <a:rPr lang="en-AU" altLang="en-US" sz="2000" dirty="0" smtClean="0"/>
              <a:t>                               experience and observation</a:t>
            </a:r>
            <a:r>
              <a:rPr lang="en-AU" altLang="en-US" sz="2800" dirty="0" smtClean="0"/>
              <a:t> )</a:t>
            </a:r>
            <a:endParaRPr lang="en-AU" altLang="en-US" sz="2800" dirty="0"/>
          </a:p>
          <a:p>
            <a:r>
              <a:rPr lang="en-AU" altLang="en-US" sz="2800" dirty="0">
                <a:solidFill>
                  <a:srgbClr val="6600CC"/>
                </a:solidFill>
              </a:rPr>
              <a:t>          </a:t>
            </a:r>
            <a:r>
              <a:rPr lang="en-AU" altLang="en-US" sz="2800" dirty="0" smtClean="0">
                <a:solidFill>
                  <a:srgbClr val="6600CC"/>
                </a:solidFill>
              </a:rPr>
              <a:t>                 </a:t>
            </a:r>
          </a:p>
          <a:p>
            <a:r>
              <a:rPr lang="en-AU" altLang="en-US" sz="2400" i="1" dirty="0" smtClean="0"/>
              <a:t>A  form of argument in which, even if the premises are true, the conclusion is probably true, but </a:t>
            </a:r>
            <a:r>
              <a:rPr lang="en-AU" altLang="en-US" sz="2400" i="1" u="sng" dirty="0" smtClean="0"/>
              <a:t>not necessarily true.</a:t>
            </a:r>
          </a:p>
          <a:p>
            <a:pPr algn="ctr"/>
            <a:r>
              <a:rPr lang="en-AU" altLang="en-US" sz="2400" i="1" dirty="0" smtClean="0"/>
              <a:t> </a:t>
            </a:r>
            <a:r>
              <a:rPr lang="en-AU" altLang="en-US" dirty="0" smtClean="0">
                <a:solidFill>
                  <a:srgbClr val="C00000"/>
                </a:solidFill>
              </a:rPr>
              <a:t>                                                </a:t>
            </a:r>
            <a:endParaRPr lang="en-AU" altLang="en-US" dirty="0">
              <a:solidFill>
                <a:srgbClr val="00B050"/>
              </a:solidFill>
            </a:endParaRPr>
          </a:p>
          <a:p>
            <a:r>
              <a:rPr lang="en-US" altLang="en-US" dirty="0">
                <a:solidFill>
                  <a:srgbClr val="7030A0"/>
                </a:solidFill>
              </a:rPr>
              <a:t>Premise 1</a:t>
            </a:r>
            <a:r>
              <a:rPr lang="en-US" altLang="en-US" dirty="0"/>
              <a:t>       In 98% of observed cases, where there is smoke,   </a:t>
            </a:r>
          </a:p>
          <a:p>
            <a:r>
              <a:rPr lang="en-US" altLang="en-US" dirty="0"/>
              <a:t>                        there is fire.       </a:t>
            </a:r>
            <a:r>
              <a:rPr lang="en-US" altLang="en-US" dirty="0">
                <a:solidFill>
                  <a:srgbClr val="C00000"/>
                </a:solidFill>
              </a:rPr>
              <a:t>                                                          </a:t>
            </a:r>
            <a:r>
              <a:rPr lang="en-US" altLang="en-US" dirty="0" smtClean="0">
                <a:solidFill>
                  <a:srgbClr val="C00000"/>
                </a:solidFill>
              </a:rPr>
              <a:t>        </a:t>
            </a:r>
            <a:r>
              <a:rPr lang="en-US" altLang="en-US" dirty="0">
                <a:solidFill>
                  <a:srgbClr val="0070C0"/>
                </a:solidFill>
              </a:rPr>
              <a:t>(presence of X, </a:t>
            </a:r>
            <a:r>
              <a:rPr lang="en-US" altLang="en-US" dirty="0" smtClean="0">
                <a:solidFill>
                  <a:srgbClr val="0070C0"/>
                </a:solidFill>
              </a:rPr>
              <a:t>usually indicates </a:t>
            </a:r>
            <a:r>
              <a:rPr lang="en-US" altLang="en-US" dirty="0">
                <a:solidFill>
                  <a:srgbClr val="0070C0"/>
                </a:solidFill>
              </a:rPr>
              <a:t>presence of Y)</a:t>
            </a:r>
          </a:p>
          <a:p>
            <a:endParaRPr lang="en-US" altLang="en-US" dirty="0"/>
          </a:p>
          <a:p>
            <a:r>
              <a:rPr lang="en-US" altLang="en-US" dirty="0">
                <a:solidFill>
                  <a:srgbClr val="7030A0"/>
                </a:solidFill>
              </a:rPr>
              <a:t>Premise 2</a:t>
            </a:r>
            <a:r>
              <a:rPr lang="en-US" altLang="en-US" dirty="0"/>
              <a:t>       There is smoke on the mountain</a:t>
            </a:r>
            <a:r>
              <a:rPr lang="en-US" altLang="en-US" dirty="0">
                <a:solidFill>
                  <a:srgbClr val="C00000"/>
                </a:solidFill>
              </a:rPr>
              <a:t>.                                 </a:t>
            </a:r>
            <a:r>
              <a:rPr lang="en-US" altLang="en-US" dirty="0" smtClean="0">
                <a:solidFill>
                  <a:srgbClr val="C00000"/>
                </a:solidFill>
              </a:rPr>
              <a:t>   </a:t>
            </a:r>
            <a:r>
              <a:rPr lang="en-US" altLang="en-US" dirty="0">
                <a:solidFill>
                  <a:srgbClr val="0070C0"/>
                </a:solidFill>
              </a:rPr>
              <a:t>(X is present)</a:t>
            </a:r>
          </a:p>
          <a:p>
            <a:endParaRPr lang="en-US" altLang="en-US" dirty="0"/>
          </a:p>
          <a:p>
            <a:endParaRPr lang="en-US" altLang="en-US" dirty="0"/>
          </a:p>
          <a:p>
            <a:r>
              <a:rPr lang="en-US" altLang="en-US" dirty="0">
                <a:solidFill>
                  <a:srgbClr val="7030A0"/>
                </a:solidFill>
              </a:rPr>
              <a:t>Conclusion </a:t>
            </a:r>
            <a:r>
              <a:rPr lang="en-US" altLang="en-US" dirty="0"/>
              <a:t>    Therefore, there is </a:t>
            </a:r>
            <a:r>
              <a:rPr lang="en-US" altLang="en-US" u="sng" dirty="0"/>
              <a:t>probably</a:t>
            </a:r>
            <a:r>
              <a:rPr lang="en-US" altLang="en-US" dirty="0"/>
              <a:t> a fire on the mountai</a:t>
            </a:r>
            <a:r>
              <a:rPr lang="en-US" altLang="en-US" dirty="0">
                <a:solidFill>
                  <a:srgbClr val="C00000"/>
                </a:solidFill>
              </a:rPr>
              <a:t>n</a:t>
            </a:r>
            <a:r>
              <a:rPr lang="en-US" altLang="en-US" dirty="0">
                <a:solidFill>
                  <a:srgbClr val="0070C0"/>
                </a:solidFill>
              </a:rPr>
              <a:t>.    (Y is probably the </a:t>
            </a:r>
            <a:r>
              <a:rPr lang="en-US" altLang="en-US" dirty="0" smtClean="0">
                <a:solidFill>
                  <a:srgbClr val="0070C0"/>
                </a:solidFill>
              </a:rPr>
              <a:t>case)</a:t>
            </a:r>
          </a:p>
          <a:p>
            <a:endParaRPr lang="en-AU" dirty="0">
              <a:solidFill>
                <a:srgbClr val="0070C0"/>
              </a:solidFill>
            </a:endParaRPr>
          </a:p>
          <a:p>
            <a:r>
              <a:rPr lang="en-AU" dirty="0" smtClean="0">
                <a:solidFill>
                  <a:srgbClr val="C00000"/>
                </a:solidFill>
              </a:rPr>
              <a:t>For examples of various kinds of inductive argument, see</a:t>
            </a:r>
          </a:p>
          <a:p>
            <a:r>
              <a:rPr lang="en-AU" dirty="0" smtClean="0">
                <a:solidFill>
                  <a:srgbClr val="0070C0"/>
                </a:solidFill>
              </a:rPr>
              <a:t> </a:t>
            </a:r>
            <a:r>
              <a:rPr lang="en-AU" dirty="0" smtClean="0">
                <a:solidFill>
                  <a:srgbClr val="C00000"/>
                </a:solidFill>
                <a:hlinkClick r:id="rId4"/>
              </a:rPr>
              <a:t>http://studyskills.curtin.edu.au/wp-content/uploa</a:t>
            </a:r>
            <a:r>
              <a:rPr lang="en-AU" dirty="0" smtClean="0">
                <a:solidFill>
                  <a:srgbClr val="0070C0"/>
                </a:solidFill>
                <a:hlinkClick r:id="rId4"/>
              </a:rPr>
              <a:t>ds/2017/12/5-7-text-version.pdf</a:t>
            </a:r>
            <a:r>
              <a:rPr lang="en-AU" dirty="0" smtClean="0">
                <a:solidFill>
                  <a:srgbClr val="0070C0"/>
                </a:solidFill>
              </a:rPr>
              <a:t> 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6185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40080"/>
            <a:ext cx="11430000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 err="1"/>
              <a:t>Abductive</a:t>
            </a:r>
            <a:r>
              <a:rPr lang="en-AU" sz="3600" b="1" dirty="0"/>
              <a:t> Argument</a:t>
            </a:r>
            <a:r>
              <a:rPr lang="en-AU" sz="3600" dirty="0"/>
              <a:t>s</a:t>
            </a:r>
          </a:p>
          <a:p>
            <a:r>
              <a:rPr lang="en-AU" sz="2000" dirty="0">
                <a:solidFill>
                  <a:srgbClr val="6600CC"/>
                </a:solidFill>
              </a:rPr>
              <a:t>                                       </a:t>
            </a:r>
            <a:r>
              <a:rPr lang="en-AU" sz="2000" dirty="0" smtClean="0">
                <a:solidFill>
                  <a:srgbClr val="6600CC"/>
                </a:solidFill>
              </a:rPr>
              <a:t>                               </a:t>
            </a:r>
            <a:r>
              <a:rPr lang="en-AU" sz="2000" dirty="0" smtClean="0"/>
              <a:t>(pragmatic/creative guessing)</a:t>
            </a:r>
            <a:endParaRPr lang="en-AU" sz="2000" dirty="0">
              <a:solidFill>
                <a:srgbClr val="6600CC"/>
              </a:solidFill>
            </a:endParaRPr>
          </a:p>
          <a:p>
            <a:endParaRPr lang="en-AU" sz="2000" dirty="0">
              <a:solidFill>
                <a:srgbClr val="6600CC"/>
              </a:solidFill>
            </a:endParaRPr>
          </a:p>
          <a:p>
            <a:r>
              <a:rPr lang="en-AU" sz="2000" dirty="0"/>
              <a:t>   </a:t>
            </a:r>
            <a:r>
              <a:rPr lang="en-AU" sz="2000" dirty="0" smtClean="0">
                <a:solidFill>
                  <a:srgbClr val="7030A0"/>
                </a:solidFill>
              </a:rPr>
              <a:t>Premise 1</a:t>
            </a:r>
            <a:r>
              <a:rPr lang="en-AU" sz="2000" dirty="0" smtClean="0"/>
              <a:t>    You arrive home and are surprised that the front door is open.       </a:t>
            </a:r>
            <a:r>
              <a:rPr lang="en-AU" sz="2000" dirty="0">
                <a:solidFill>
                  <a:srgbClr val="0070C0"/>
                </a:solidFill>
              </a:rPr>
              <a:t>(X)</a:t>
            </a:r>
          </a:p>
          <a:p>
            <a:pPr>
              <a:buFontTx/>
              <a:buAutoNum type="arabicPeriod"/>
            </a:pPr>
            <a:endParaRPr lang="en-AU" sz="2000" dirty="0">
              <a:solidFill>
                <a:srgbClr val="7030A0"/>
              </a:solidFill>
            </a:endParaRPr>
          </a:p>
          <a:p>
            <a:r>
              <a:rPr lang="en-AU" sz="2000" dirty="0">
                <a:solidFill>
                  <a:srgbClr val="7030A0"/>
                </a:solidFill>
              </a:rPr>
              <a:t>   </a:t>
            </a:r>
            <a:r>
              <a:rPr lang="en-AU" sz="2000" dirty="0" smtClean="0">
                <a:solidFill>
                  <a:srgbClr val="7030A0"/>
                </a:solidFill>
              </a:rPr>
              <a:t>Premise 2    </a:t>
            </a:r>
            <a:r>
              <a:rPr lang="en-AU" sz="2000" dirty="0" smtClean="0"/>
              <a:t>But </a:t>
            </a:r>
            <a:r>
              <a:rPr lang="en-AU" sz="2000" dirty="0"/>
              <a:t>if your </a:t>
            </a:r>
            <a:r>
              <a:rPr lang="en-AU" sz="2000" dirty="0" smtClean="0"/>
              <a:t>daughter </a:t>
            </a:r>
            <a:r>
              <a:rPr lang="en-AU" sz="2000" dirty="0"/>
              <a:t>had arrived home before you, this would be   </a:t>
            </a:r>
            <a:r>
              <a:rPr lang="en-AU" sz="2000" dirty="0">
                <a:solidFill>
                  <a:srgbClr val="0070C0"/>
                </a:solidFill>
              </a:rPr>
              <a:t>(If Y, then</a:t>
            </a:r>
            <a:r>
              <a:rPr lang="en-AU" sz="2000" dirty="0">
                <a:solidFill>
                  <a:srgbClr val="00B050"/>
                </a:solidFill>
              </a:rPr>
              <a:t>   </a:t>
            </a:r>
          </a:p>
          <a:p>
            <a:r>
              <a:rPr lang="en-AU" sz="2000" dirty="0">
                <a:solidFill>
                  <a:srgbClr val="C00000"/>
                </a:solidFill>
              </a:rPr>
              <a:t>              </a:t>
            </a:r>
            <a:r>
              <a:rPr lang="en-AU" sz="2000" dirty="0" smtClean="0">
                <a:solidFill>
                  <a:srgbClr val="C00000"/>
                </a:solidFill>
              </a:rPr>
              <a:t>           </a:t>
            </a:r>
            <a:r>
              <a:rPr lang="en-AU" sz="2000" dirty="0" smtClean="0"/>
              <a:t>unsurprising</a:t>
            </a:r>
            <a:r>
              <a:rPr lang="en-AU" sz="2000" dirty="0"/>
              <a:t>.</a:t>
            </a:r>
            <a:r>
              <a:rPr lang="en-AU" sz="2000" dirty="0">
                <a:solidFill>
                  <a:srgbClr val="C00000"/>
                </a:solidFill>
              </a:rPr>
              <a:t>                                                                                         </a:t>
            </a:r>
            <a:r>
              <a:rPr lang="en-AU" sz="2000" dirty="0" smtClean="0">
                <a:solidFill>
                  <a:srgbClr val="C00000"/>
                </a:solidFill>
              </a:rPr>
              <a:t>       </a:t>
            </a:r>
            <a:r>
              <a:rPr lang="en-AU" sz="2000" dirty="0" smtClean="0">
                <a:solidFill>
                  <a:srgbClr val="0070C0"/>
                </a:solidFill>
              </a:rPr>
              <a:t>unsurprisingly </a:t>
            </a:r>
            <a:r>
              <a:rPr lang="en-AU" sz="2000" dirty="0">
                <a:solidFill>
                  <a:srgbClr val="0070C0"/>
                </a:solidFill>
              </a:rPr>
              <a:t>X)</a:t>
            </a:r>
          </a:p>
          <a:p>
            <a:endParaRPr lang="en-AU" sz="2000" dirty="0">
              <a:solidFill>
                <a:srgbClr val="C00000"/>
              </a:solidFill>
            </a:endParaRPr>
          </a:p>
          <a:p>
            <a:r>
              <a:rPr lang="en-AU" sz="2000" dirty="0"/>
              <a:t>   </a:t>
            </a:r>
            <a:r>
              <a:rPr lang="en-AU" sz="2000" dirty="0" smtClean="0">
                <a:solidFill>
                  <a:srgbClr val="7030A0"/>
                </a:solidFill>
              </a:rPr>
              <a:t>Premise 3 </a:t>
            </a:r>
            <a:r>
              <a:rPr lang="en-AU" sz="2000" dirty="0" smtClean="0"/>
              <a:t>  Therefore</a:t>
            </a:r>
            <a:r>
              <a:rPr lang="en-AU" sz="2000" dirty="0"/>
              <a:t>, it is reasonable to conclude that your </a:t>
            </a:r>
            <a:r>
              <a:rPr lang="en-AU" sz="2000" dirty="0" smtClean="0"/>
              <a:t>daughter              </a:t>
            </a:r>
            <a:r>
              <a:rPr lang="en-AU" sz="2000" dirty="0" smtClean="0">
                <a:solidFill>
                  <a:srgbClr val="0070C0"/>
                </a:solidFill>
              </a:rPr>
              <a:t>(therefore,  presumably Z)</a:t>
            </a:r>
            <a:endParaRPr lang="en-AU" sz="2000" dirty="0">
              <a:solidFill>
                <a:srgbClr val="0070C0"/>
              </a:solidFill>
            </a:endParaRPr>
          </a:p>
          <a:p>
            <a:r>
              <a:rPr lang="en-AU" sz="2000" dirty="0"/>
              <a:t>              </a:t>
            </a:r>
            <a:r>
              <a:rPr lang="en-AU" sz="2000" dirty="0" smtClean="0"/>
              <a:t>          opened </a:t>
            </a:r>
            <a:r>
              <a:rPr lang="en-AU" sz="2000" dirty="0"/>
              <a:t>the door.                                                                                 </a:t>
            </a:r>
            <a:r>
              <a:rPr lang="en-AU" sz="2000" dirty="0" smtClean="0"/>
              <a:t>   </a:t>
            </a:r>
            <a:endParaRPr lang="en-AU" sz="2000" dirty="0">
              <a:solidFill>
                <a:srgbClr val="00B050"/>
              </a:solidFill>
            </a:endParaRPr>
          </a:p>
          <a:p>
            <a:r>
              <a:rPr lang="en-AU" sz="2000" dirty="0">
                <a:solidFill>
                  <a:srgbClr val="C00000"/>
                </a:solidFill>
              </a:rPr>
              <a:t>            </a:t>
            </a:r>
          </a:p>
          <a:p>
            <a:r>
              <a:rPr lang="en-AU" sz="2000" i="1" dirty="0">
                <a:solidFill>
                  <a:srgbClr val="C00000"/>
                </a:solidFill>
              </a:rPr>
              <a:t>                 </a:t>
            </a:r>
            <a:r>
              <a:rPr lang="en-AU" sz="2000" i="1" dirty="0" smtClean="0">
                <a:solidFill>
                  <a:srgbClr val="C00000"/>
                </a:solidFill>
              </a:rPr>
              <a:t>                     </a:t>
            </a:r>
            <a:r>
              <a:rPr lang="en-AU" sz="2000" i="1" dirty="0" smtClean="0">
                <a:solidFill>
                  <a:srgbClr val="6600CC"/>
                </a:solidFill>
              </a:rPr>
              <a:t>There </a:t>
            </a:r>
            <a:r>
              <a:rPr lang="en-AU" sz="2000" i="1" dirty="0">
                <a:solidFill>
                  <a:srgbClr val="6600CC"/>
                </a:solidFill>
              </a:rPr>
              <a:t>is sufficient (but not necessary) reason to allow for the guess</a:t>
            </a:r>
          </a:p>
          <a:p>
            <a:r>
              <a:rPr lang="en-AU" sz="2000" i="1" dirty="0">
                <a:solidFill>
                  <a:srgbClr val="6600CC"/>
                </a:solidFill>
              </a:rPr>
              <a:t>                       </a:t>
            </a:r>
            <a:r>
              <a:rPr lang="en-AU" sz="2000" i="1" dirty="0" smtClean="0">
                <a:solidFill>
                  <a:srgbClr val="6600CC"/>
                </a:solidFill>
              </a:rPr>
              <a:t>                 </a:t>
            </a:r>
            <a:r>
              <a:rPr lang="en-AU" sz="2000" i="1" dirty="0">
                <a:solidFill>
                  <a:srgbClr val="6600CC"/>
                </a:solidFill>
              </a:rPr>
              <a:t>to be true. It is the most ‘economical’ </a:t>
            </a:r>
            <a:r>
              <a:rPr lang="en-AU" sz="2000" i="1" dirty="0" smtClean="0">
                <a:solidFill>
                  <a:srgbClr val="6600CC"/>
                </a:solidFill>
              </a:rPr>
              <a:t> and pragmatic explanation</a:t>
            </a:r>
            <a:r>
              <a:rPr lang="en-AU" sz="2000" i="1" dirty="0">
                <a:solidFill>
                  <a:srgbClr val="6600CC"/>
                </a:solidFill>
              </a:rPr>
              <a:t>.</a:t>
            </a:r>
          </a:p>
          <a:p>
            <a:endParaRPr lang="en-AU" sz="2000" i="1" dirty="0">
              <a:solidFill>
                <a:srgbClr val="6600CC"/>
              </a:solidFill>
            </a:endParaRPr>
          </a:p>
          <a:p>
            <a:r>
              <a:rPr lang="en-AU" sz="2000" dirty="0">
                <a:solidFill>
                  <a:srgbClr val="C00000"/>
                </a:solidFill>
              </a:rPr>
              <a:t>            </a:t>
            </a:r>
            <a:r>
              <a:rPr lang="en-AU" sz="2000" dirty="0" smtClean="0">
                <a:solidFill>
                  <a:srgbClr val="C00000"/>
                </a:solidFill>
              </a:rPr>
              <a:t>     </a:t>
            </a:r>
            <a:r>
              <a:rPr lang="en-AU" sz="2000" dirty="0"/>
              <a:t>(</a:t>
            </a:r>
            <a:r>
              <a:rPr lang="en-AU" sz="2000" dirty="0" err="1"/>
              <a:t>Abductive</a:t>
            </a:r>
            <a:r>
              <a:rPr lang="en-AU" sz="2000" dirty="0"/>
              <a:t> reasoning can often yield </a:t>
            </a:r>
            <a:r>
              <a:rPr lang="en-AU" sz="2000" u="sng" dirty="0" smtClean="0"/>
              <a:t>creative</a:t>
            </a:r>
            <a:r>
              <a:rPr lang="en-AU" sz="2000" dirty="0" smtClean="0"/>
              <a:t> </a:t>
            </a:r>
            <a:r>
              <a:rPr lang="en-AU" sz="2000" dirty="0"/>
              <a:t>and </a:t>
            </a:r>
            <a:r>
              <a:rPr lang="en-AU" sz="2000" u="sng" dirty="0"/>
              <a:t>imaginative</a:t>
            </a:r>
            <a:r>
              <a:rPr lang="en-AU" sz="2000" dirty="0"/>
              <a:t> </a:t>
            </a:r>
            <a:r>
              <a:rPr lang="en-AU" sz="2000" dirty="0" smtClean="0"/>
              <a:t>conclusions, because it</a:t>
            </a:r>
          </a:p>
          <a:p>
            <a:r>
              <a:rPr lang="en-AU" sz="2000" dirty="0"/>
              <a:t> </a:t>
            </a:r>
            <a:r>
              <a:rPr lang="en-AU" sz="2000" dirty="0" smtClean="0"/>
              <a:t>                 is not bound by purely ‘logical’ relations.)</a:t>
            </a:r>
            <a:endParaRPr lang="en-AU" sz="2000" dirty="0"/>
          </a:p>
          <a:p>
            <a:pPr algn="ctr"/>
            <a:endParaRPr lang="en-AU" altLang="en-US" sz="2000" b="1" dirty="0"/>
          </a:p>
          <a:p>
            <a:r>
              <a:rPr lang="en-AU" altLang="en-US" sz="2000" dirty="0" smtClean="0"/>
              <a:t>                                       </a:t>
            </a:r>
            <a:endParaRPr lang="en-AU" sz="2000" dirty="0" smtClean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0032" y="1946371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0184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40080"/>
            <a:ext cx="11430000" cy="723274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 smtClean="0"/>
              <a:t>Conductive Argument</a:t>
            </a:r>
            <a:r>
              <a:rPr lang="en-AU" sz="3600" dirty="0" smtClean="0"/>
              <a:t>s</a:t>
            </a:r>
          </a:p>
          <a:p>
            <a:pPr algn="ctr"/>
            <a:r>
              <a:rPr lang="en-AU" sz="2000" dirty="0" smtClean="0"/>
              <a:t>(good reasons arguments)                                                                      </a:t>
            </a:r>
            <a:r>
              <a:rPr lang="en-AU" altLang="en-US" sz="2800" dirty="0" smtClean="0"/>
              <a:t> </a:t>
            </a:r>
            <a:r>
              <a:rPr lang="en-AU" altLang="en-US" sz="2000" dirty="0" smtClean="0">
                <a:solidFill>
                  <a:srgbClr val="6600CC"/>
                </a:solidFill>
              </a:rPr>
              <a:t>           </a:t>
            </a:r>
          </a:p>
          <a:p>
            <a:r>
              <a:rPr lang="en-AU" altLang="en-US" sz="2000" dirty="0" smtClean="0">
                <a:solidFill>
                  <a:srgbClr val="6600CC"/>
                </a:solidFill>
              </a:rPr>
              <a:t>                                       </a:t>
            </a:r>
            <a:endParaRPr lang="en-AU" altLang="en-US" sz="2000" dirty="0">
              <a:solidFill>
                <a:srgbClr val="6600CC"/>
              </a:solidFill>
            </a:endParaRPr>
          </a:p>
          <a:p>
            <a:r>
              <a:rPr lang="en-AU" altLang="en-US" sz="2000" dirty="0">
                <a:solidFill>
                  <a:srgbClr val="6600CC"/>
                </a:solidFill>
              </a:rPr>
              <a:t>     </a:t>
            </a:r>
            <a:r>
              <a:rPr lang="en-AU" altLang="en-US" sz="2000" dirty="0"/>
              <a:t>An </a:t>
            </a:r>
            <a:r>
              <a:rPr lang="en-AU" altLang="en-US" sz="2000" dirty="0" smtClean="0"/>
              <a:t>argument </a:t>
            </a:r>
            <a:r>
              <a:rPr lang="en-AU" altLang="en-US" sz="2000" dirty="0"/>
              <a:t>wherein each  premise is </a:t>
            </a:r>
            <a:r>
              <a:rPr lang="en-AU" altLang="en-US" sz="2000" dirty="0">
                <a:solidFill>
                  <a:srgbClr val="0070C0"/>
                </a:solidFill>
              </a:rPr>
              <a:t>separately relevant </a:t>
            </a:r>
            <a:r>
              <a:rPr lang="en-AU" altLang="en-US" sz="2000" dirty="0"/>
              <a:t>to the </a:t>
            </a:r>
            <a:r>
              <a:rPr lang="en-AU" altLang="en-US" sz="2000" dirty="0" smtClean="0"/>
              <a:t>conclusion</a:t>
            </a:r>
            <a:r>
              <a:rPr lang="en-AU" altLang="en-US" sz="2000" dirty="0"/>
              <a:t>, and wherein these premises, </a:t>
            </a:r>
            <a:r>
              <a:rPr lang="en-AU" altLang="en-US" sz="2000" dirty="0" smtClean="0"/>
              <a:t>   </a:t>
            </a:r>
          </a:p>
          <a:p>
            <a:r>
              <a:rPr lang="en-AU" altLang="en-US" sz="2000" dirty="0" smtClean="0">
                <a:solidFill>
                  <a:srgbClr val="C00000"/>
                </a:solidFill>
              </a:rPr>
              <a:t>     </a:t>
            </a:r>
            <a:r>
              <a:rPr lang="en-AU" altLang="en-US" sz="2000" dirty="0" smtClean="0">
                <a:solidFill>
                  <a:srgbClr val="0070C0"/>
                </a:solidFill>
              </a:rPr>
              <a:t>taken together</a:t>
            </a:r>
            <a:r>
              <a:rPr lang="en-AU" altLang="en-US" sz="2000" dirty="0" smtClean="0"/>
              <a:t>,</a:t>
            </a:r>
            <a:r>
              <a:rPr lang="en-AU" altLang="en-US" sz="2000" dirty="0" smtClean="0">
                <a:solidFill>
                  <a:srgbClr val="C00000"/>
                </a:solidFill>
              </a:rPr>
              <a:t> </a:t>
            </a:r>
            <a:r>
              <a:rPr lang="en-AU" altLang="en-US" sz="2000" dirty="0" smtClean="0"/>
              <a:t>provide  </a:t>
            </a:r>
            <a:r>
              <a:rPr lang="en-AU" altLang="en-US" sz="2000" dirty="0" smtClean="0">
                <a:solidFill>
                  <a:srgbClr val="0070C0"/>
                </a:solidFill>
              </a:rPr>
              <a:t>good </a:t>
            </a:r>
            <a:r>
              <a:rPr lang="en-AU" altLang="en-US" sz="2000" dirty="0">
                <a:solidFill>
                  <a:srgbClr val="0070C0"/>
                </a:solidFill>
              </a:rPr>
              <a:t>grounds</a:t>
            </a:r>
            <a:r>
              <a:rPr lang="en-AU" altLang="en-US" sz="2000" dirty="0" smtClean="0"/>
              <a:t> in support of the conclusion.</a:t>
            </a:r>
            <a:r>
              <a:rPr lang="en-AU" altLang="en-US" sz="2000" dirty="0"/>
              <a:t> </a:t>
            </a:r>
            <a:endParaRPr lang="en-AU" altLang="en-US" sz="2000" dirty="0" smtClean="0"/>
          </a:p>
          <a:p>
            <a:endParaRPr lang="en-AU" altLang="en-US" sz="2000" dirty="0"/>
          </a:p>
          <a:p>
            <a:endParaRPr lang="en-AU" altLang="en-US" sz="2000" dirty="0" smtClean="0"/>
          </a:p>
          <a:p>
            <a:r>
              <a:rPr lang="en-AU" altLang="en-US" sz="2000" dirty="0" smtClean="0"/>
              <a:t>A   </a:t>
            </a:r>
            <a:r>
              <a:rPr lang="en-AU" altLang="en-US" sz="2000" dirty="0"/>
              <a:t>Premise 1</a:t>
            </a:r>
            <a:r>
              <a:rPr lang="en-AU" altLang="en-US" sz="2000" dirty="0">
                <a:solidFill>
                  <a:srgbClr val="6600CC"/>
                </a:solidFill>
              </a:rPr>
              <a:t>                                                      </a:t>
            </a:r>
          </a:p>
          <a:p>
            <a:r>
              <a:rPr lang="en-AU" altLang="en-US" sz="2000" dirty="0">
                <a:solidFill>
                  <a:srgbClr val="6600CC"/>
                </a:solidFill>
              </a:rPr>
              <a:t>                                  </a:t>
            </a:r>
            <a:r>
              <a:rPr lang="en-AU" altLang="en-US" sz="2000" dirty="0" smtClean="0">
                <a:solidFill>
                  <a:srgbClr val="6600CC"/>
                </a:solidFill>
              </a:rPr>
              <a:t>                                                                          </a:t>
            </a:r>
            <a:endParaRPr lang="en-AU" altLang="en-US" sz="2000" dirty="0">
              <a:solidFill>
                <a:srgbClr val="6600CC"/>
              </a:solidFill>
            </a:endParaRPr>
          </a:p>
          <a:p>
            <a:r>
              <a:rPr lang="en-AU" altLang="en-US" sz="2000" dirty="0" smtClean="0"/>
              <a:t>B   </a:t>
            </a:r>
            <a:r>
              <a:rPr lang="en-AU" altLang="en-US" sz="2000" dirty="0"/>
              <a:t>Premise 2</a:t>
            </a:r>
          </a:p>
          <a:p>
            <a:r>
              <a:rPr lang="en-AU" altLang="en-US" sz="2000" dirty="0"/>
              <a:t>     </a:t>
            </a:r>
            <a:endParaRPr lang="en-AU" sz="2000" dirty="0"/>
          </a:p>
          <a:p>
            <a:r>
              <a:rPr lang="en-AU" altLang="en-US" sz="2000" dirty="0" smtClean="0"/>
              <a:t>C   </a:t>
            </a:r>
            <a:r>
              <a:rPr lang="en-AU" altLang="en-US" sz="2000" dirty="0"/>
              <a:t>Premise 3</a:t>
            </a:r>
          </a:p>
          <a:p>
            <a:endParaRPr lang="en-AU" altLang="en-US" sz="2000" dirty="0"/>
          </a:p>
          <a:p>
            <a:r>
              <a:rPr lang="en-AU" altLang="en-US" sz="2000" dirty="0" smtClean="0"/>
              <a:t>D   </a:t>
            </a:r>
            <a:r>
              <a:rPr lang="en-AU" altLang="en-US" sz="2000" dirty="0"/>
              <a:t>Premise 4</a:t>
            </a:r>
          </a:p>
          <a:p>
            <a:endParaRPr lang="en-AU" altLang="en-US" sz="2000" dirty="0"/>
          </a:p>
          <a:p>
            <a:r>
              <a:rPr lang="en-AU" altLang="en-US" sz="2000" dirty="0" smtClean="0"/>
              <a:t>E   </a:t>
            </a:r>
            <a:r>
              <a:rPr lang="en-AU" altLang="en-US" sz="2000" dirty="0"/>
              <a:t>Conclusion</a:t>
            </a:r>
          </a:p>
          <a:p>
            <a:endParaRPr lang="en-AU" altLang="en-US" sz="2000" dirty="0" smtClean="0"/>
          </a:p>
          <a:p>
            <a:endParaRPr lang="en-AU" altLang="en-US" sz="2000" u="sng" dirty="0">
              <a:solidFill>
                <a:srgbClr val="6600CC"/>
              </a:solidFill>
            </a:endParaRPr>
          </a:p>
          <a:p>
            <a:endParaRPr lang="en-AU" altLang="en-US" sz="2000" u="sng" dirty="0" smtClean="0">
              <a:solidFill>
                <a:srgbClr val="6600CC"/>
              </a:solidFill>
            </a:endParaRPr>
          </a:p>
          <a:p>
            <a:endParaRPr lang="en-AU" altLang="en-US" sz="2000" u="sng" dirty="0">
              <a:solidFill>
                <a:srgbClr val="6600CC"/>
              </a:solidFill>
            </a:endParaRPr>
          </a:p>
          <a:p>
            <a:endParaRPr lang="en-AU" altLang="en-US" sz="2000" b="1" dirty="0"/>
          </a:p>
          <a:p>
            <a:r>
              <a:rPr lang="en-AU" altLang="en-US" sz="2000" dirty="0" smtClean="0"/>
              <a:t>                                       </a:t>
            </a:r>
            <a:endParaRPr lang="en-AU" sz="2000" dirty="0" smtClean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0032" y="1946371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3178" y="3706629"/>
            <a:ext cx="513538" cy="554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1111" y="3154113"/>
            <a:ext cx="457200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8275" y="3116796"/>
            <a:ext cx="457200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07828" y="3654175"/>
            <a:ext cx="457200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716" y="4227541"/>
            <a:ext cx="1000125" cy="768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1342" y="3799967"/>
            <a:ext cx="460786" cy="103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458" y="3684916"/>
            <a:ext cx="45085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3428" y="4203800"/>
            <a:ext cx="1028878" cy="734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2128" y="5104516"/>
            <a:ext cx="457200" cy="500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509707" y="6127233"/>
            <a:ext cx="79165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hlinkClick r:id="rId13"/>
              </a:rPr>
              <a:t>http://studyskills.curtin.edu.au/wp-content/uploads/2017/12/5-7-text-version.pdf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243394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22057" y="869154"/>
            <a:ext cx="11430000" cy="61863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                                                                    </a:t>
            </a:r>
            <a:r>
              <a:rPr lang="en-AU" b="1" dirty="0"/>
              <a:t> </a:t>
            </a:r>
            <a:r>
              <a:rPr lang="en-AU" b="1" dirty="0" smtClean="0"/>
              <a:t>   AIMS OF TODAY’S CLASS</a:t>
            </a:r>
          </a:p>
          <a:p>
            <a:endParaRPr lang="en-AU" i="1" dirty="0" smtClean="0"/>
          </a:p>
          <a:p>
            <a:endParaRPr lang="en-AU" i="1" dirty="0"/>
          </a:p>
          <a:p>
            <a:r>
              <a:rPr lang="en-AU" b="1" dirty="0" smtClean="0">
                <a:solidFill>
                  <a:srgbClr val="0070C0"/>
                </a:solidFill>
              </a:rPr>
              <a:t>By the end of the workshop, participants will </a:t>
            </a:r>
          </a:p>
          <a:p>
            <a:endParaRPr lang="en-AU" b="1" dirty="0" smtClean="0">
              <a:solidFill>
                <a:srgbClr val="0070C0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AU" b="1" i="1" dirty="0"/>
              <a:t>a</a:t>
            </a:r>
            <a:r>
              <a:rPr lang="en-AU" b="1" i="1" dirty="0" smtClean="0"/>
              <a:t>ppreciate </a:t>
            </a:r>
            <a:r>
              <a:rPr lang="en-AU" b="1" i="1" dirty="0"/>
              <a:t>the importance of </a:t>
            </a:r>
            <a:r>
              <a:rPr lang="en-AU" b="1" i="1" dirty="0" smtClean="0"/>
              <a:t>sound argument </a:t>
            </a:r>
            <a:r>
              <a:rPr lang="en-AU" b="1" i="1" dirty="0"/>
              <a:t>as the basis for </a:t>
            </a:r>
            <a:r>
              <a:rPr lang="en-AU" b="1" i="1" dirty="0" smtClean="0"/>
              <a:t>successful writing of papers and theses</a:t>
            </a:r>
            <a:endParaRPr lang="en-AU" b="1" i="1" dirty="0"/>
          </a:p>
          <a:p>
            <a:endParaRPr lang="en-AU" b="1" i="1" dirty="0">
              <a:solidFill>
                <a:srgbClr val="C00000"/>
              </a:solidFill>
            </a:endParaRPr>
          </a:p>
          <a:p>
            <a:pPr marL="285750" indent="-285750">
              <a:buFont typeface="Wingdings" pitchFamily="2" charset="2"/>
              <a:buChar char="§"/>
            </a:pPr>
            <a:r>
              <a:rPr lang="en-AU" b="1" i="1" dirty="0"/>
              <a:t>b</a:t>
            </a:r>
            <a:r>
              <a:rPr lang="en-AU" b="1" i="1" dirty="0" smtClean="0"/>
              <a:t>e able to define argument, and understand the differences between analysis, critique and argument</a:t>
            </a:r>
          </a:p>
          <a:p>
            <a:endParaRPr lang="en-AU" b="1" i="1" dirty="0"/>
          </a:p>
          <a:p>
            <a:pPr marL="285750" indent="-285750">
              <a:buFont typeface="Wingdings" pitchFamily="2" charset="2"/>
              <a:buChar char="§"/>
            </a:pPr>
            <a:r>
              <a:rPr lang="en-AU" b="1" i="1" dirty="0"/>
              <a:t>u</a:t>
            </a:r>
            <a:r>
              <a:rPr lang="en-AU" b="1" i="1" dirty="0" smtClean="0"/>
              <a:t>nderstand the basic forms of deductive, inductive, </a:t>
            </a:r>
            <a:r>
              <a:rPr lang="en-AU" b="1" i="1" dirty="0" err="1" smtClean="0"/>
              <a:t>abductive</a:t>
            </a:r>
            <a:r>
              <a:rPr lang="en-AU" b="1" i="1" dirty="0" smtClean="0"/>
              <a:t> and conductive arguments</a:t>
            </a:r>
          </a:p>
          <a:p>
            <a:pPr marL="285750" indent="-285750">
              <a:buFont typeface="Wingdings" pitchFamily="2" charset="2"/>
              <a:buChar char="§"/>
            </a:pPr>
            <a:endParaRPr lang="en-AU" b="1" i="1" dirty="0"/>
          </a:p>
          <a:p>
            <a:pPr marL="285750" indent="-285750">
              <a:buFont typeface="Wingdings" pitchFamily="2" charset="2"/>
              <a:buChar char="§"/>
            </a:pPr>
            <a:r>
              <a:rPr lang="en-AU" b="1" i="1" dirty="0"/>
              <a:t>u</a:t>
            </a:r>
            <a:r>
              <a:rPr lang="en-AU" b="1" i="1" dirty="0" smtClean="0"/>
              <a:t>nderstand the difference between formal and informal argument</a:t>
            </a:r>
          </a:p>
          <a:p>
            <a:endParaRPr lang="en-AU" b="1" i="1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AU" b="1" i="1" dirty="0"/>
              <a:t>b</a:t>
            </a:r>
            <a:r>
              <a:rPr lang="en-AU" b="1" i="1" dirty="0" smtClean="0"/>
              <a:t>e able to plan an argument in order to write a  short and longer document</a:t>
            </a:r>
          </a:p>
          <a:p>
            <a:pPr marL="285750" indent="-285750">
              <a:buFont typeface="Wingdings" pitchFamily="2" charset="2"/>
              <a:buChar char="§"/>
            </a:pPr>
            <a:endParaRPr lang="en-AU" b="1" i="1" dirty="0"/>
          </a:p>
          <a:p>
            <a:pPr marL="285750" indent="-285750">
              <a:buFont typeface="Wingdings" pitchFamily="2" charset="2"/>
              <a:buChar char="§"/>
            </a:pPr>
            <a:r>
              <a:rPr lang="en-AU" b="1" i="1" dirty="0"/>
              <a:t>b</a:t>
            </a:r>
            <a:r>
              <a:rPr lang="en-AU" b="1" i="1" dirty="0" smtClean="0"/>
              <a:t>e able to quickly identify the premises and the conclusion of a selected written text</a:t>
            </a:r>
          </a:p>
          <a:p>
            <a:endParaRPr lang="en-AU" b="1" dirty="0" smtClean="0"/>
          </a:p>
          <a:p>
            <a:pPr marL="285750" indent="-285750">
              <a:buFont typeface="Wingdings" pitchFamily="2" charset="2"/>
              <a:buChar char="§"/>
            </a:pPr>
            <a:r>
              <a:rPr lang="en-AU" b="1" dirty="0"/>
              <a:t>h</a:t>
            </a:r>
            <a:r>
              <a:rPr lang="en-AU" b="1" i="1" dirty="0" smtClean="0"/>
              <a:t>ave been introduced to </a:t>
            </a:r>
            <a:r>
              <a:rPr lang="en-AU" b="1" i="1" dirty="0" err="1" smtClean="0"/>
              <a:t>Toulmin’s</a:t>
            </a:r>
            <a:r>
              <a:rPr lang="en-AU" b="1" i="1" dirty="0" smtClean="0"/>
              <a:t> method of argument analysis</a:t>
            </a:r>
          </a:p>
          <a:p>
            <a:endParaRPr lang="en-AU" b="1" i="1" dirty="0" smtClean="0"/>
          </a:p>
          <a:p>
            <a:endParaRPr lang="en-AU" i="1" dirty="0" smtClean="0">
              <a:solidFill>
                <a:srgbClr val="C00000"/>
              </a:solidFill>
            </a:endParaRPr>
          </a:p>
          <a:p>
            <a:endParaRPr lang="en-AU" i="1" dirty="0"/>
          </a:p>
          <a:p>
            <a:endParaRPr lang="en-AU" dirty="0" smtClean="0"/>
          </a:p>
        </p:txBody>
      </p:sp>
    </p:spTree>
    <p:extLst>
      <p:ext uri="{BB962C8B-B14F-4D97-AF65-F5344CB8AC3E}">
        <p14:creationId xmlns:p14="http://schemas.microsoft.com/office/powerpoint/2010/main" val="387746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40080"/>
            <a:ext cx="11430000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3600" b="1" dirty="0" err="1" smtClean="0"/>
              <a:t>Toulmin’s</a:t>
            </a:r>
            <a:r>
              <a:rPr lang="en-AU" sz="3600" b="1" dirty="0" smtClean="0"/>
              <a:t> critique of conventional </a:t>
            </a:r>
            <a:r>
              <a:rPr lang="en-AU" sz="3600" b="1" dirty="0"/>
              <a:t>l</a:t>
            </a:r>
            <a:r>
              <a:rPr lang="en-AU" sz="3600" b="1" dirty="0" smtClean="0"/>
              <a:t>ogical </a:t>
            </a:r>
            <a:r>
              <a:rPr lang="en-AU" sz="3600" b="1" dirty="0"/>
              <a:t>f</a:t>
            </a:r>
            <a:r>
              <a:rPr lang="en-AU" sz="3600" b="1" dirty="0" smtClean="0"/>
              <a:t>orm</a:t>
            </a:r>
            <a:endParaRPr lang="en-AU" sz="3600" dirty="0" smtClean="0"/>
          </a:p>
          <a:p>
            <a:r>
              <a:rPr lang="en-AU" altLang="en-US" sz="2000" dirty="0" smtClean="0">
                <a:solidFill>
                  <a:srgbClr val="6600CC"/>
                </a:solidFill>
              </a:rPr>
              <a:t>                                       </a:t>
            </a:r>
            <a:endParaRPr lang="en-AU" altLang="en-US" sz="2000" dirty="0">
              <a:solidFill>
                <a:srgbClr val="6600CC"/>
              </a:solidFill>
            </a:endParaRPr>
          </a:p>
          <a:p>
            <a:r>
              <a:rPr lang="en-AU" altLang="en-US" sz="2000" dirty="0">
                <a:solidFill>
                  <a:srgbClr val="6600CC"/>
                </a:solidFill>
              </a:rPr>
              <a:t>     </a:t>
            </a:r>
            <a:endParaRPr lang="en-AU" altLang="en-US" sz="2000" dirty="0" smtClean="0"/>
          </a:p>
          <a:p>
            <a:endParaRPr lang="en-AU" altLang="en-US" sz="2000" u="sng" dirty="0">
              <a:solidFill>
                <a:srgbClr val="6600CC"/>
              </a:solidFill>
            </a:endParaRPr>
          </a:p>
          <a:p>
            <a:endParaRPr lang="en-AU" altLang="en-US" sz="2000" u="sng" dirty="0" smtClean="0">
              <a:solidFill>
                <a:srgbClr val="6600CC"/>
              </a:solidFill>
            </a:endParaRPr>
          </a:p>
          <a:p>
            <a:endParaRPr lang="en-AU" altLang="en-US" sz="2000" u="sng" dirty="0">
              <a:solidFill>
                <a:srgbClr val="6600CC"/>
              </a:solidFill>
            </a:endParaRPr>
          </a:p>
          <a:p>
            <a:endParaRPr lang="en-AU" altLang="en-US" sz="2000" b="1" dirty="0"/>
          </a:p>
          <a:p>
            <a:r>
              <a:rPr lang="en-AU" altLang="en-US" sz="2000" dirty="0" smtClean="0"/>
              <a:t>                                       </a:t>
            </a:r>
            <a:endParaRPr lang="en-AU" sz="2000" dirty="0" smtClean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0032" y="1946371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014" y="2040463"/>
            <a:ext cx="7678057" cy="2695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810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40080"/>
            <a:ext cx="11430000" cy="68634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altLang="en-US" sz="2000" dirty="0">
              <a:solidFill>
                <a:srgbClr val="6600CC"/>
              </a:solidFill>
            </a:endParaRPr>
          </a:p>
          <a:p>
            <a:pPr algn="ctr"/>
            <a:r>
              <a:rPr lang="en-AU" altLang="en-US" sz="2000" dirty="0">
                <a:solidFill>
                  <a:srgbClr val="6600CC"/>
                </a:solidFill>
              </a:rPr>
              <a:t>     </a:t>
            </a:r>
            <a:r>
              <a:rPr lang="en-AU" altLang="en-US" sz="3600" b="1" dirty="0"/>
              <a:t>The </a:t>
            </a:r>
            <a:r>
              <a:rPr lang="en-AU" altLang="en-US" sz="3600" b="1" dirty="0" err="1"/>
              <a:t>Toulmin</a:t>
            </a:r>
            <a:r>
              <a:rPr lang="en-AU" altLang="en-US" sz="3600" b="1" dirty="0"/>
              <a:t> m</a:t>
            </a:r>
            <a:r>
              <a:rPr lang="en-AU" altLang="en-US" sz="3600" b="1" dirty="0" smtClean="0"/>
              <a:t>odel of argument</a:t>
            </a:r>
            <a:endParaRPr lang="en-AU" altLang="en-US" sz="3600" b="1" dirty="0"/>
          </a:p>
          <a:p>
            <a:r>
              <a:rPr lang="en-AU" altLang="en-US" sz="3600" dirty="0">
                <a:solidFill>
                  <a:srgbClr val="6600CC"/>
                </a:solidFill>
              </a:rPr>
              <a:t> </a:t>
            </a:r>
            <a:endParaRPr lang="en-AU" altLang="en-US" sz="3600" i="1" dirty="0">
              <a:solidFill>
                <a:srgbClr val="6600CC"/>
              </a:solidFill>
            </a:endParaRPr>
          </a:p>
          <a:p>
            <a:r>
              <a:rPr lang="en-AU" altLang="en-US" sz="2400" i="1" dirty="0"/>
              <a:t>Stephen </a:t>
            </a:r>
            <a:r>
              <a:rPr lang="en-AU" altLang="en-US" sz="2400" i="1" dirty="0" err="1"/>
              <a:t>Toulmin</a:t>
            </a:r>
            <a:r>
              <a:rPr lang="en-AU" altLang="en-US" sz="2400" i="1" dirty="0"/>
              <a:t> (1958) proposed a model of </a:t>
            </a:r>
            <a:r>
              <a:rPr lang="en-AU" altLang="en-US" sz="2400" i="1" dirty="0" smtClean="0"/>
              <a:t>argumentation </a:t>
            </a:r>
            <a:r>
              <a:rPr lang="en-AU" altLang="en-US" sz="2400" i="1" dirty="0"/>
              <a:t>which  attempts to describe what often happens when we formulate an argument. </a:t>
            </a:r>
          </a:p>
          <a:p>
            <a:pPr algn="ctr"/>
            <a:endParaRPr lang="en-AU" altLang="en-US" sz="2000" i="1" dirty="0" smtClean="0">
              <a:solidFill>
                <a:srgbClr val="6600CC"/>
              </a:solidFill>
            </a:endParaRPr>
          </a:p>
          <a:p>
            <a:pPr algn="ctr"/>
            <a:r>
              <a:rPr lang="en-AU" altLang="en-US" sz="2000" dirty="0" err="1" smtClean="0"/>
              <a:t>Toulmin</a:t>
            </a:r>
            <a:r>
              <a:rPr lang="en-AU" altLang="en-US" sz="2000" dirty="0" smtClean="0"/>
              <a:t> </a:t>
            </a:r>
            <a:r>
              <a:rPr lang="en-AU" altLang="en-US" sz="2000" dirty="0"/>
              <a:t>claims that</a:t>
            </a:r>
          </a:p>
          <a:p>
            <a:r>
              <a:rPr lang="en-AU" altLang="en-US" sz="2000" i="1" dirty="0">
                <a:solidFill>
                  <a:srgbClr val="6600CC"/>
                </a:solidFill>
              </a:rPr>
              <a:t>            </a:t>
            </a:r>
          </a:p>
          <a:p>
            <a:r>
              <a:rPr lang="en-AU" sz="2000" dirty="0" smtClean="0"/>
              <a:t>                    </a:t>
            </a:r>
            <a:r>
              <a:rPr lang="en-AU" sz="2000" dirty="0" smtClean="0">
                <a:solidFill>
                  <a:srgbClr val="FF0000"/>
                </a:solidFill>
              </a:rPr>
              <a:t>AN </a:t>
            </a:r>
            <a:r>
              <a:rPr lang="en-AU" sz="2000" dirty="0">
                <a:solidFill>
                  <a:srgbClr val="FF0000"/>
                </a:solidFill>
              </a:rPr>
              <a:t>ARGUMENT CANNOT BE CONSIDERED VALID PURELY ON THE BASIS OF ITS </a:t>
            </a:r>
            <a:r>
              <a:rPr lang="en-AU" sz="2000" u="sng" dirty="0">
                <a:solidFill>
                  <a:srgbClr val="FF0000"/>
                </a:solidFill>
              </a:rPr>
              <a:t>FORM</a:t>
            </a:r>
            <a:endParaRPr lang="en-AU" altLang="en-US" sz="2000" i="1" dirty="0">
              <a:solidFill>
                <a:srgbClr val="FF0000"/>
              </a:solidFill>
            </a:endParaRPr>
          </a:p>
          <a:p>
            <a:endParaRPr lang="en-AU" altLang="en-US" sz="2000" i="1" dirty="0">
              <a:solidFill>
                <a:srgbClr val="0070C0"/>
              </a:solidFill>
            </a:endParaRPr>
          </a:p>
          <a:p>
            <a:endParaRPr lang="en-AU" altLang="en-US" sz="2000" i="1" dirty="0">
              <a:solidFill>
                <a:srgbClr val="6600CC"/>
              </a:solidFill>
            </a:endParaRPr>
          </a:p>
          <a:p>
            <a:r>
              <a:rPr lang="en-AU" altLang="en-US" sz="2000" dirty="0" smtClean="0"/>
              <a:t>The </a:t>
            </a:r>
            <a:r>
              <a:rPr lang="en-AU" altLang="en-US" sz="2000" dirty="0" err="1"/>
              <a:t>Toulmin</a:t>
            </a:r>
            <a:r>
              <a:rPr lang="en-AU" altLang="en-US" sz="2000" dirty="0"/>
              <a:t> model shows that as an argument </a:t>
            </a:r>
            <a:r>
              <a:rPr lang="en-AU" altLang="en-US" sz="2000" dirty="0">
                <a:solidFill>
                  <a:srgbClr val="0070C0"/>
                </a:solidFill>
              </a:rPr>
              <a:t>develops by adding more </a:t>
            </a:r>
            <a:r>
              <a:rPr lang="en-AU" altLang="en-US" sz="2000" dirty="0" smtClean="0">
                <a:solidFill>
                  <a:srgbClr val="0070C0"/>
                </a:solidFill>
              </a:rPr>
              <a:t> </a:t>
            </a:r>
            <a:r>
              <a:rPr lang="en-AU" altLang="en-US" sz="2000" dirty="0">
                <a:solidFill>
                  <a:srgbClr val="0070C0"/>
                </a:solidFill>
              </a:rPr>
              <a:t>evidence</a:t>
            </a:r>
            <a:r>
              <a:rPr lang="en-AU" altLang="en-US" sz="2000" dirty="0"/>
              <a:t>, its logical structure </a:t>
            </a:r>
            <a:r>
              <a:rPr lang="en-AU" altLang="en-US" sz="2000" dirty="0">
                <a:solidFill>
                  <a:srgbClr val="0070C0"/>
                </a:solidFill>
              </a:rPr>
              <a:t>does </a:t>
            </a:r>
            <a:endParaRPr lang="en-AU" altLang="en-US" sz="2000" dirty="0" smtClean="0">
              <a:solidFill>
                <a:srgbClr val="0070C0"/>
              </a:solidFill>
            </a:endParaRPr>
          </a:p>
          <a:p>
            <a:endParaRPr lang="en-AU" altLang="en-US" sz="2000" dirty="0">
              <a:solidFill>
                <a:srgbClr val="0070C0"/>
              </a:solidFill>
            </a:endParaRPr>
          </a:p>
          <a:p>
            <a:r>
              <a:rPr lang="en-AU" altLang="en-US" sz="2000" dirty="0" smtClean="0">
                <a:solidFill>
                  <a:srgbClr val="0070C0"/>
                </a:solidFill>
              </a:rPr>
              <a:t>not </a:t>
            </a:r>
            <a:r>
              <a:rPr lang="en-AU" altLang="en-US" sz="2000" dirty="0">
                <a:solidFill>
                  <a:srgbClr val="0070C0"/>
                </a:solidFill>
              </a:rPr>
              <a:t>necessarily conform to the strict rules </a:t>
            </a:r>
            <a:r>
              <a:rPr lang="en-AU" altLang="en-US" sz="2000" dirty="0" smtClean="0"/>
              <a:t>of </a:t>
            </a:r>
            <a:r>
              <a:rPr lang="en-AU" altLang="en-US" sz="2000" dirty="0"/>
              <a:t>the classical syllogism.</a:t>
            </a:r>
            <a:endParaRPr lang="en-AU" altLang="en-US" sz="2000" dirty="0">
              <a:solidFill>
                <a:srgbClr val="6600CC"/>
              </a:solidFill>
            </a:endParaRPr>
          </a:p>
          <a:p>
            <a:endParaRPr lang="en-AU" altLang="en-US" sz="2000" dirty="0" smtClean="0"/>
          </a:p>
          <a:p>
            <a:endParaRPr lang="en-AU" altLang="en-US" sz="2000" u="sng" dirty="0">
              <a:solidFill>
                <a:srgbClr val="6600CC"/>
              </a:solidFill>
            </a:endParaRPr>
          </a:p>
          <a:p>
            <a:endParaRPr lang="en-AU" altLang="en-US" sz="2000" u="sng" dirty="0" smtClean="0">
              <a:solidFill>
                <a:srgbClr val="6600CC"/>
              </a:solidFill>
            </a:endParaRPr>
          </a:p>
          <a:p>
            <a:endParaRPr lang="en-AU" altLang="en-US" sz="2000" u="sng" dirty="0">
              <a:solidFill>
                <a:srgbClr val="6600CC"/>
              </a:solidFill>
            </a:endParaRPr>
          </a:p>
          <a:p>
            <a:endParaRPr lang="en-AU" altLang="en-US" sz="2000" b="1" dirty="0"/>
          </a:p>
          <a:p>
            <a:r>
              <a:rPr lang="en-AU" altLang="en-US" sz="2000" dirty="0" smtClean="0"/>
              <a:t>                                       </a:t>
            </a:r>
            <a:endParaRPr lang="en-AU" sz="2000" dirty="0" smtClean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0032" y="1946371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8539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40080"/>
            <a:ext cx="11430000" cy="6494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altLang="en-US" sz="2000" dirty="0">
              <a:solidFill>
                <a:srgbClr val="6600CC"/>
              </a:solidFill>
            </a:endParaRPr>
          </a:p>
          <a:p>
            <a:pPr algn="ctr"/>
            <a:r>
              <a:rPr lang="en-AU" altLang="en-US" sz="2000" dirty="0">
                <a:solidFill>
                  <a:srgbClr val="6600CC"/>
                </a:solidFill>
              </a:rPr>
              <a:t>     </a:t>
            </a:r>
            <a:r>
              <a:rPr lang="en-AU" altLang="en-US" sz="3600" b="1" dirty="0"/>
              <a:t>The </a:t>
            </a:r>
            <a:r>
              <a:rPr lang="en-AU" altLang="en-US" sz="3600" b="1" dirty="0" err="1"/>
              <a:t>Toulmin</a:t>
            </a:r>
            <a:r>
              <a:rPr lang="en-AU" altLang="en-US" sz="3600" b="1" dirty="0"/>
              <a:t> m</a:t>
            </a:r>
            <a:r>
              <a:rPr lang="en-AU" altLang="en-US" sz="3600" b="1" dirty="0" smtClean="0"/>
              <a:t>odel of argument</a:t>
            </a:r>
            <a:endParaRPr lang="en-AU" altLang="en-US" sz="3600" b="1" dirty="0"/>
          </a:p>
          <a:p>
            <a:pPr algn="ctr"/>
            <a:r>
              <a:rPr lang="en-AU" altLang="en-US" sz="3600" dirty="0">
                <a:solidFill>
                  <a:srgbClr val="6600CC"/>
                </a:solidFill>
              </a:rPr>
              <a:t> </a:t>
            </a:r>
            <a:r>
              <a:rPr lang="en-AU" altLang="en-US" sz="3600" i="1" dirty="0" smtClean="0">
                <a:solidFill>
                  <a:srgbClr val="6600CC"/>
                </a:solidFill>
              </a:rPr>
              <a:t>    </a:t>
            </a:r>
            <a:endParaRPr lang="en-AU" altLang="en-US" sz="3600" i="1" dirty="0">
              <a:solidFill>
                <a:srgbClr val="6600CC"/>
              </a:solidFill>
            </a:endParaRPr>
          </a:p>
          <a:p>
            <a:r>
              <a:rPr lang="en-AU" altLang="en-US" sz="3600" i="1" dirty="0">
                <a:solidFill>
                  <a:srgbClr val="6600CC"/>
                </a:solidFill>
              </a:rPr>
              <a:t>    </a:t>
            </a:r>
            <a:r>
              <a:rPr lang="en-AU" altLang="en-US" sz="3200" dirty="0" smtClean="0">
                <a:solidFill>
                  <a:srgbClr val="C00000"/>
                </a:solidFill>
              </a:rPr>
              <a:t>Data </a:t>
            </a:r>
            <a:r>
              <a:rPr lang="en-AU" altLang="en-US" sz="3200" dirty="0" smtClean="0"/>
              <a:t>         </a:t>
            </a:r>
            <a:r>
              <a:rPr lang="en-AU" altLang="en-US" sz="2800" i="1" dirty="0" smtClean="0"/>
              <a:t>The </a:t>
            </a:r>
            <a:r>
              <a:rPr lang="en-AU" altLang="en-US" sz="2800" i="1" dirty="0"/>
              <a:t>evidence used to support a </a:t>
            </a:r>
            <a:r>
              <a:rPr lang="en-AU" altLang="en-US" sz="2800" i="1" dirty="0" smtClean="0"/>
              <a:t>claim</a:t>
            </a:r>
            <a:r>
              <a:rPr lang="en-AU" altLang="en-US" sz="2800" i="1" dirty="0"/>
              <a:t>.</a:t>
            </a:r>
            <a:endParaRPr lang="en-AU" altLang="en-US" sz="2800" dirty="0"/>
          </a:p>
          <a:p>
            <a:r>
              <a:rPr lang="en-AU" altLang="en-US" sz="2800" dirty="0"/>
              <a:t>    </a:t>
            </a:r>
            <a:endParaRPr lang="en-AU" altLang="en-US" sz="2800" dirty="0" smtClean="0"/>
          </a:p>
          <a:p>
            <a:endParaRPr lang="en-AU" altLang="en-US" sz="2800" dirty="0"/>
          </a:p>
          <a:p>
            <a:r>
              <a:rPr lang="en-AU" altLang="en-US" sz="2800" dirty="0"/>
              <a:t>    </a:t>
            </a:r>
            <a:r>
              <a:rPr lang="en-AU" altLang="en-US" sz="2800" dirty="0" smtClean="0"/>
              <a:t> </a:t>
            </a:r>
            <a:r>
              <a:rPr lang="en-AU" altLang="en-US" sz="2800" dirty="0" smtClean="0">
                <a:solidFill>
                  <a:srgbClr val="C00000"/>
                </a:solidFill>
              </a:rPr>
              <a:t>Warrant      </a:t>
            </a:r>
            <a:r>
              <a:rPr lang="en-AU" altLang="en-US" sz="2800" i="1" dirty="0" smtClean="0"/>
              <a:t>A </a:t>
            </a:r>
            <a:r>
              <a:rPr lang="en-AU" altLang="en-US" sz="2800" i="1" dirty="0"/>
              <a:t>reason or principle used to connect </a:t>
            </a:r>
            <a:r>
              <a:rPr lang="en-AU" altLang="en-US" sz="2800" i="1" dirty="0" smtClean="0"/>
              <a:t>the data </a:t>
            </a:r>
            <a:r>
              <a:rPr lang="en-AU" altLang="en-US" sz="2800" i="1" dirty="0"/>
              <a:t>with the claim.  </a:t>
            </a:r>
          </a:p>
          <a:p>
            <a:endParaRPr lang="en-AU" altLang="en-US" sz="2800" dirty="0" smtClean="0"/>
          </a:p>
          <a:p>
            <a:endParaRPr lang="en-AU" altLang="en-US" sz="2800" dirty="0"/>
          </a:p>
          <a:p>
            <a:r>
              <a:rPr lang="en-AU" altLang="en-US" sz="2800" dirty="0"/>
              <a:t>    </a:t>
            </a:r>
            <a:r>
              <a:rPr lang="en-AU" altLang="en-US" sz="2800" dirty="0" smtClean="0"/>
              <a:t> </a:t>
            </a:r>
            <a:r>
              <a:rPr lang="en-AU" altLang="en-US" sz="2800" dirty="0" smtClean="0">
                <a:solidFill>
                  <a:srgbClr val="C00000"/>
                </a:solidFill>
              </a:rPr>
              <a:t>Claim</a:t>
            </a:r>
            <a:r>
              <a:rPr lang="en-AU" altLang="en-US" sz="2800" dirty="0" smtClean="0"/>
              <a:t>          </a:t>
            </a:r>
            <a:r>
              <a:rPr lang="en-AU" altLang="en-US" sz="2800" i="1" dirty="0" smtClean="0"/>
              <a:t>The </a:t>
            </a:r>
            <a:r>
              <a:rPr lang="en-AU" altLang="en-US" sz="2800" i="1" dirty="0"/>
              <a:t>conclusion about the observed </a:t>
            </a:r>
            <a:r>
              <a:rPr lang="en-AU" altLang="en-US" sz="2800" i="1" dirty="0" smtClean="0"/>
              <a:t>data.</a:t>
            </a:r>
            <a:endParaRPr lang="en-AU" altLang="en-US" sz="2800" i="1" dirty="0">
              <a:solidFill>
                <a:srgbClr val="6600CC"/>
              </a:solidFill>
            </a:endParaRPr>
          </a:p>
          <a:p>
            <a:endParaRPr lang="en-AU" altLang="en-US" sz="2800" u="sng" dirty="0">
              <a:solidFill>
                <a:srgbClr val="6600CC"/>
              </a:solidFill>
            </a:endParaRPr>
          </a:p>
          <a:p>
            <a:endParaRPr lang="en-AU" altLang="en-US" sz="3200" u="sng" dirty="0" smtClean="0">
              <a:solidFill>
                <a:srgbClr val="6600CC"/>
              </a:solidFill>
            </a:endParaRPr>
          </a:p>
          <a:p>
            <a:endParaRPr lang="en-AU" altLang="en-US" sz="2000" u="sng" dirty="0">
              <a:solidFill>
                <a:srgbClr val="6600CC"/>
              </a:solidFill>
            </a:endParaRPr>
          </a:p>
          <a:p>
            <a:endParaRPr lang="en-AU" altLang="en-US" sz="2000" b="1" dirty="0"/>
          </a:p>
          <a:p>
            <a:r>
              <a:rPr lang="en-AU" altLang="en-US" sz="2000" dirty="0" smtClean="0"/>
              <a:t>                                       </a:t>
            </a:r>
            <a:endParaRPr lang="en-AU" sz="2000" dirty="0" smtClean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30032" y="1946371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47361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33984" y="509452"/>
            <a:ext cx="11430000" cy="95102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altLang="en-US" sz="2000" dirty="0">
              <a:solidFill>
                <a:srgbClr val="6600CC"/>
              </a:solidFill>
            </a:endParaRPr>
          </a:p>
          <a:p>
            <a:pPr algn="ctr"/>
            <a:r>
              <a:rPr lang="en-AU" altLang="en-US" sz="2000" dirty="0">
                <a:solidFill>
                  <a:srgbClr val="6600CC"/>
                </a:solidFill>
              </a:rPr>
              <a:t>     </a:t>
            </a:r>
            <a:r>
              <a:rPr lang="en-AU" altLang="en-US" sz="3600" b="1" dirty="0"/>
              <a:t>The </a:t>
            </a:r>
            <a:r>
              <a:rPr lang="en-AU" altLang="en-US" sz="3600" b="1" dirty="0" err="1"/>
              <a:t>Toulmin</a:t>
            </a:r>
            <a:r>
              <a:rPr lang="en-AU" altLang="en-US" sz="3600" b="1" dirty="0"/>
              <a:t> m</a:t>
            </a:r>
            <a:r>
              <a:rPr lang="en-AU" altLang="en-US" sz="3600" b="1" dirty="0" smtClean="0"/>
              <a:t>odel of argument</a:t>
            </a:r>
            <a:endParaRPr lang="en-AU" altLang="en-US" sz="3600" b="1" dirty="0"/>
          </a:p>
          <a:p>
            <a:pPr algn="ctr"/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>
              <a:solidFill>
                <a:srgbClr val="000000"/>
              </a:solidFill>
            </a:endParaRPr>
          </a:p>
          <a:p>
            <a:pPr marL="285750" indent="-285750"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AU" sz="2800" dirty="0">
                <a:solidFill>
                  <a:srgbClr val="000000"/>
                </a:solidFill>
              </a:rPr>
              <a:t>     “argument fields”</a:t>
            </a:r>
          </a:p>
          <a:p>
            <a:pPr marL="285750" indent="-285750"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AU" sz="2800" dirty="0">
                <a:solidFill>
                  <a:srgbClr val="000000"/>
                </a:solidFill>
              </a:rPr>
              <a:t>     “field-dependent”</a:t>
            </a:r>
          </a:p>
          <a:p>
            <a:pPr marL="285750" indent="-285750"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r>
              <a:rPr lang="en-AU" sz="2800" dirty="0">
                <a:solidFill>
                  <a:srgbClr val="000000"/>
                </a:solidFill>
              </a:rPr>
              <a:t>     “field-independent’</a:t>
            </a:r>
          </a:p>
          <a:p>
            <a:pPr marL="285750" indent="-285750">
              <a:spcAft>
                <a:spcPct val="0"/>
              </a:spcAft>
              <a:buFont typeface="Wingdings" panose="05000000000000000000" pitchFamily="2" charset="2"/>
              <a:buChar char="§"/>
              <a:defRPr/>
            </a:pPr>
            <a:endParaRPr lang="en-AU" sz="2800" dirty="0" smtClean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r>
              <a:rPr lang="en-AU" sz="2800" dirty="0">
                <a:solidFill>
                  <a:srgbClr val="000000"/>
                </a:solidFill>
              </a:rPr>
              <a:t> </a:t>
            </a:r>
            <a:r>
              <a:rPr lang="en-AU" sz="2800" dirty="0" smtClean="0">
                <a:solidFill>
                  <a:srgbClr val="000000"/>
                </a:solidFill>
              </a:rPr>
              <a:t>                                                       </a:t>
            </a:r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000" dirty="0" smtClean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0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r>
              <a:rPr lang="en-AU" sz="2000" dirty="0" smtClean="0">
                <a:solidFill>
                  <a:srgbClr val="000000"/>
                </a:solidFill>
              </a:rPr>
              <a:t>                                                                                                   Start</a:t>
            </a:r>
            <a:r>
              <a:rPr lang="en-AU" sz="2000" dirty="0">
                <a:solidFill>
                  <a:srgbClr val="000000"/>
                </a:solidFill>
              </a:rPr>
              <a:t>:    3.45 </a:t>
            </a:r>
            <a:r>
              <a:rPr lang="en-AU" sz="2000" dirty="0" err="1">
                <a:solidFill>
                  <a:srgbClr val="000000"/>
                </a:solidFill>
              </a:rPr>
              <a:t>secs</a:t>
            </a:r>
            <a:r>
              <a:rPr lang="en-AU" sz="2000" dirty="0">
                <a:solidFill>
                  <a:srgbClr val="000000"/>
                </a:solidFill>
              </a:rPr>
              <a:t>       End: 11.46</a:t>
            </a:r>
          </a:p>
          <a:p>
            <a:pPr>
              <a:spcAft>
                <a:spcPct val="0"/>
              </a:spcAft>
              <a:defRPr/>
            </a:pPr>
            <a:endParaRPr lang="en-AU" sz="2800" dirty="0" smtClean="0">
              <a:solidFill>
                <a:srgbClr val="000000"/>
              </a:solidFill>
              <a:hlinkClick r:id="rId4"/>
            </a:endParaRPr>
          </a:p>
          <a:p>
            <a:pPr>
              <a:spcAft>
                <a:spcPct val="0"/>
              </a:spcAft>
              <a:defRPr/>
            </a:pPr>
            <a:r>
              <a:rPr lang="en-AU" sz="2800" dirty="0" smtClean="0">
                <a:solidFill>
                  <a:srgbClr val="000000"/>
                </a:solidFill>
                <a:hlinkClick r:id="rId4"/>
              </a:rPr>
              <a:t>https://www.youtube.com/watch?v=Ifc3FQ0WccU</a:t>
            </a:r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r>
              <a:rPr lang="en-AU" sz="2800" dirty="0">
                <a:solidFill>
                  <a:srgbClr val="000000"/>
                </a:solidFill>
              </a:rPr>
              <a:t>                                                Start:    3.45 </a:t>
            </a:r>
            <a:r>
              <a:rPr lang="en-AU" sz="2800" dirty="0" err="1">
                <a:solidFill>
                  <a:srgbClr val="000000"/>
                </a:solidFill>
              </a:rPr>
              <a:t>secs</a:t>
            </a:r>
            <a:r>
              <a:rPr lang="en-AU" sz="2800" dirty="0">
                <a:solidFill>
                  <a:srgbClr val="000000"/>
                </a:solidFill>
              </a:rPr>
              <a:t>       End: 11.46</a:t>
            </a:r>
          </a:p>
          <a:p>
            <a:pPr algn="ctr">
              <a:defRPr/>
            </a:pPr>
            <a:endParaRPr lang="en-AU" altLang="en-US" sz="4000" i="1" dirty="0">
              <a:solidFill>
                <a:srgbClr val="6600CC"/>
              </a:solidFill>
            </a:endParaRPr>
          </a:p>
          <a:p>
            <a:endParaRPr lang="en-AU" altLang="en-US" sz="2800" u="sng" dirty="0">
              <a:solidFill>
                <a:srgbClr val="6600CC"/>
              </a:solidFill>
            </a:endParaRPr>
          </a:p>
          <a:p>
            <a:endParaRPr lang="en-AU" altLang="en-US" sz="3200" u="sng" dirty="0" smtClean="0">
              <a:solidFill>
                <a:srgbClr val="6600CC"/>
              </a:solidFill>
            </a:endParaRPr>
          </a:p>
          <a:p>
            <a:endParaRPr lang="en-AU" altLang="en-US" sz="2000" u="sng" dirty="0">
              <a:solidFill>
                <a:srgbClr val="6600CC"/>
              </a:solidFill>
            </a:endParaRPr>
          </a:p>
          <a:p>
            <a:endParaRPr lang="en-AU" altLang="en-US" sz="2000" b="1" dirty="0"/>
          </a:p>
          <a:p>
            <a:r>
              <a:rPr lang="en-AU" altLang="en-US" sz="2000" dirty="0" smtClean="0"/>
              <a:t>                                       </a:t>
            </a:r>
            <a:endParaRPr lang="en-AU" sz="2000" dirty="0" smtClean="0">
              <a:solidFill>
                <a:srgbClr val="0070C0"/>
              </a:solidFill>
            </a:endParaRPr>
          </a:p>
        </p:txBody>
      </p:sp>
      <p:pic>
        <p:nvPicPr>
          <p:cNvPr id="6" name="Picture 5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40631" y="1812988"/>
            <a:ext cx="5078042" cy="2872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6402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33984" y="509452"/>
            <a:ext cx="11430000" cy="117878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altLang="en-US" sz="2000" dirty="0">
              <a:solidFill>
                <a:srgbClr val="6600CC"/>
              </a:solidFill>
            </a:endParaRPr>
          </a:p>
          <a:p>
            <a:pPr algn="ctr"/>
            <a:r>
              <a:rPr lang="en-AU" altLang="en-US" sz="2000" dirty="0">
                <a:solidFill>
                  <a:srgbClr val="6600CC"/>
                </a:solidFill>
              </a:rPr>
              <a:t>     </a:t>
            </a:r>
            <a:r>
              <a:rPr lang="en-AU" altLang="en-US" sz="3600" b="1" dirty="0"/>
              <a:t>The </a:t>
            </a:r>
            <a:r>
              <a:rPr lang="en-AU" altLang="en-US" sz="3600" b="1" dirty="0" err="1"/>
              <a:t>Toulmin</a:t>
            </a:r>
            <a:r>
              <a:rPr lang="en-AU" altLang="en-US" sz="3600" b="1" dirty="0"/>
              <a:t> m</a:t>
            </a:r>
            <a:r>
              <a:rPr lang="en-AU" altLang="en-US" sz="3600" b="1" dirty="0" smtClean="0"/>
              <a:t>odel of argument</a:t>
            </a:r>
            <a:endParaRPr lang="en-AU" sz="2800" dirty="0">
              <a:solidFill>
                <a:srgbClr val="000000"/>
              </a:solidFill>
            </a:endParaRPr>
          </a:p>
          <a:p>
            <a:r>
              <a:rPr lang="en-AU" altLang="en-US" sz="2400" i="1" dirty="0">
                <a:solidFill>
                  <a:srgbClr val="0070C0"/>
                </a:solidFill>
              </a:rPr>
              <a:t>An example</a:t>
            </a:r>
          </a:p>
          <a:p>
            <a:r>
              <a:rPr lang="en-AU" altLang="en-US" sz="2400" i="1" dirty="0">
                <a:solidFill>
                  <a:srgbClr val="6600CC"/>
                </a:solidFill>
              </a:rPr>
              <a:t>    </a:t>
            </a:r>
          </a:p>
          <a:p>
            <a:r>
              <a:rPr lang="en-AU" altLang="en-US" sz="2400" i="1" dirty="0">
                <a:solidFill>
                  <a:srgbClr val="6600CC"/>
                </a:solidFill>
              </a:rPr>
              <a:t>     </a:t>
            </a:r>
            <a:r>
              <a:rPr lang="en-AU" altLang="en-US" sz="2400" dirty="0">
                <a:solidFill>
                  <a:srgbClr val="C00000"/>
                </a:solidFill>
              </a:rPr>
              <a:t>Data: </a:t>
            </a:r>
            <a:r>
              <a:rPr lang="en-AU" altLang="en-US" sz="2400" dirty="0"/>
              <a:t>       </a:t>
            </a:r>
            <a:r>
              <a:rPr lang="en-AU" altLang="en-US" sz="2400" dirty="0" smtClean="0"/>
              <a:t>          All </a:t>
            </a:r>
            <a:r>
              <a:rPr lang="en-AU" altLang="en-US" sz="2400" dirty="0"/>
              <a:t>members of the family were granted refugee status by the     </a:t>
            </a:r>
          </a:p>
          <a:p>
            <a:r>
              <a:rPr lang="en-AU" altLang="en-US" sz="2400" dirty="0"/>
              <a:t>                                </a:t>
            </a:r>
            <a:r>
              <a:rPr lang="en-AU" altLang="en-US" sz="2400" dirty="0" smtClean="0"/>
              <a:t> American </a:t>
            </a:r>
            <a:r>
              <a:rPr lang="en-AU" altLang="en-US" sz="2400" dirty="0"/>
              <a:t>government.           </a:t>
            </a:r>
            <a:endParaRPr lang="en-AU" altLang="en-US" sz="2400" i="1" dirty="0"/>
          </a:p>
          <a:p>
            <a:endParaRPr lang="en-AU" altLang="en-US" sz="2400" dirty="0"/>
          </a:p>
          <a:p>
            <a:r>
              <a:rPr lang="en-AU" altLang="en-US" sz="2400" dirty="0"/>
              <a:t>    </a:t>
            </a:r>
          </a:p>
          <a:p>
            <a:r>
              <a:rPr lang="en-AU" altLang="en-US" sz="2400" dirty="0"/>
              <a:t>     </a:t>
            </a:r>
            <a:r>
              <a:rPr lang="en-AU" altLang="en-US" sz="2400" dirty="0">
                <a:solidFill>
                  <a:srgbClr val="C00000"/>
                </a:solidFill>
              </a:rPr>
              <a:t>Warrant:  </a:t>
            </a:r>
            <a:r>
              <a:rPr lang="en-AU" altLang="en-US" sz="2400" dirty="0" smtClean="0">
                <a:solidFill>
                  <a:srgbClr val="C00000"/>
                </a:solidFill>
              </a:rPr>
              <a:t>          </a:t>
            </a:r>
            <a:r>
              <a:rPr lang="en-AU" altLang="en-US" sz="2400" dirty="0" smtClean="0"/>
              <a:t>The </a:t>
            </a:r>
            <a:r>
              <a:rPr lang="en-AU" altLang="en-US" sz="2400" dirty="0"/>
              <a:t>law provides that all those granted refugee status may apply</a:t>
            </a:r>
          </a:p>
          <a:p>
            <a:r>
              <a:rPr lang="en-AU" altLang="en-US" sz="2400" i="1" dirty="0"/>
              <a:t>                                </a:t>
            </a:r>
            <a:r>
              <a:rPr lang="en-AU" altLang="en-US" sz="2400" i="1" dirty="0" smtClean="0"/>
              <a:t>  </a:t>
            </a:r>
            <a:r>
              <a:rPr lang="en-AU" altLang="en-US" sz="2400" dirty="0"/>
              <a:t>for American citizenship.</a:t>
            </a:r>
          </a:p>
          <a:p>
            <a:endParaRPr lang="en-AU" altLang="en-US" sz="2400" dirty="0"/>
          </a:p>
          <a:p>
            <a:r>
              <a:rPr lang="en-AU" altLang="en-US" sz="2400" dirty="0"/>
              <a:t> </a:t>
            </a:r>
          </a:p>
          <a:p>
            <a:r>
              <a:rPr lang="en-AU" altLang="en-US" sz="2400" dirty="0"/>
              <a:t>     </a:t>
            </a:r>
            <a:r>
              <a:rPr lang="en-AU" altLang="en-US" sz="2400" dirty="0">
                <a:solidFill>
                  <a:srgbClr val="C00000"/>
                </a:solidFill>
              </a:rPr>
              <a:t>Claim:</a:t>
            </a:r>
            <a:r>
              <a:rPr lang="en-AU" altLang="en-US" sz="2400" dirty="0"/>
              <a:t>      </a:t>
            </a:r>
            <a:r>
              <a:rPr lang="en-AU" altLang="en-US" sz="2400" dirty="0" smtClean="0"/>
              <a:t>            Presumably</a:t>
            </a:r>
            <a:r>
              <a:rPr lang="en-AU" altLang="en-US" sz="2400" dirty="0"/>
              <a:t>, all members of the family have the legal right to        </a:t>
            </a:r>
          </a:p>
          <a:p>
            <a:r>
              <a:rPr lang="en-AU" altLang="en-US" sz="2400" dirty="0"/>
              <a:t>                                 </a:t>
            </a:r>
            <a:r>
              <a:rPr lang="en-AU" altLang="en-US" sz="2400" dirty="0" smtClean="0"/>
              <a:t>  apply </a:t>
            </a:r>
            <a:r>
              <a:rPr lang="en-AU" altLang="en-US" sz="2400" dirty="0"/>
              <a:t>for American citizenship.</a:t>
            </a:r>
            <a:endParaRPr lang="en-AU" altLang="en-US" sz="2400" dirty="0">
              <a:solidFill>
                <a:srgbClr val="6600CC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000" dirty="0" smtClean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0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r>
              <a:rPr lang="en-AU" sz="2000" dirty="0" smtClean="0">
                <a:solidFill>
                  <a:srgbClr val="000000"/>
                </a:solidFill>
              </a:rPr>
              <a:t>                                                                                                   </a:t>
            </a:r>
            <a:endParaRPr lang="en-AU" sz="20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 smtClean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r>
              <a:rPr lang="en-AU" sz="2800" dirty="0">
                <a:solidFill>
                  <a:srgbClr val="000000"/>
                </a:solidFill>
              </a:rPr>
              <a:t>                                                </a:t>
            </a:r>
          </a:p>
          <a:p>
            <a:pPr algn="ctr">
              <a:defRPr/>
            </a:pPr>
            <a:endParaRPr lang="en-AU" altLang="en-US" sz="4000" i="1" dirty="0">
              <a:solidFill>
                <a:srgbClr val="6600CC"/>
              </a:solidFill>
            </a:endParaRPr>
          </a:p>
          <a:p>
            <a:endParaRPr lang="en-AU" altLang="en-US" sz="2800" u="sng" dirty="0">
              <a:solidFill>
                <a:srgbClr val="6600CC"/>
              </a:solidFill>
            </a:endParaRPr>
          </a:p>
          <a:p>
            <a:endParaRPr lang="en-AU" altLang="en-US" sz="3200" u="sng" dirty="0" smtClean="0">
              <a:solidFill>
                <a:srgbClr val="6600CC"/>
              </a:solidFill>
            </a:endParaRPr>
          </a:p>
          <a:p>
            <a:endParaRPr lang="en-AU" altLang="en-US" sz="2000" u="sng" dirty="0">
              <a:solidFill>
                <a:srgbClr val="6600CC"/>
              </a:solidFill>
            </a:endParaRPr>
          </a:p>
          <a:p>
            <a:endParaRPr lang="en-AU" altLang="en-US" sz="2000" b="1" dirty="0"/>
          </a:p>
          <a:p>
            <a:r>
              <a:rPr lang="en-AU" altLang="en-US" sz="2000" dirty="0" smtClean="0"/>
              <a:t>                                       </a:t>
            </a:r>
            <a:endParaRPr lang="en-AU" sz="2000" dirty="0" smtClean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5276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33984" y="509452"/>
            <a:ext cx="11430000" cy="69865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altLang="en-US" sz="2000" dirty="0">
              <a:solidFill>
                <a:srgbClr val="6600CC"/>
              </a:solidFill>
            </a:endParaRPr>
          </a:p>
          <a:p>
            <a:pPr algn="ctr"/>
            <a:r>
              <a:rPr lang="en-AU" altLang="en-US" sz="2000" dirty="0">
                <a:solidFill>
                  <a:srgbClr val="6600CC"/>
                </a:solidFill>
              </a:rPr>
              <a:t>     </a:t>
            </a:r>
            <a:r>
              <a:rPr lang="en-AU" altLang="en-US" sz="3600" b="1" dirty="0"/>
              <a:t>The </a:t>
            </a:r>
            <a:r>
              <a:rPr lang="en-AU" altLang="en-US" sz="3600" b="1" dirty="0" err="1"/>
              <a:t>Toulmin</a:t>
            </a:r>
            <a:r>
              <a:rPr lang="en-AU" altLang="en-US" sz="3600" b="1" dirty="0"/>
              <a:t> m</a:t>
            </a:r>
            <a:r>
              <a:rPr lang="en-AU" altLang="en-US" sz="3600" b="1" dirty="0" smtClean="0"/>
              <a:t>odel of argument</a:t>
            </a:r>
            <a:endParaRPr lang="en-AU" sz="2800" dirty="0">
              <a:solidFill>
                <a:srgbClr val="000000"/>
              </a:solidFill>
            </a:endParaRPr>
          </a:p>
          <a:p>
            <a:r>
              <a:rPr lang="en-AU" altLang="en-US" sz="2400" i="1" dirty="0">
                <a:solidFill>
                  <a:srgbClr val="0070C0"/>
                </a:solidFill>
              </a:rPr>
              <a:t>An example</a:t>
            </a:r>
          </a:p>
          <a:p>
            <a:r>
              <a:rPr lang="en-AU" altLang="en-US" sz="2400" i="1" dirty="0">
                <a:solidFill>
                  <a:srgbClr val="6600CC"/>
                </a:solidFill>
              </a:rPr>
              <a:t>    </a:t>
            </a:r>
          </a:p>
          <a:p>
            <a:r>
              <a:rPr lang="en-AU" altLang="en-US" sz="2400" i="1" dirty="0">
                <a:solidFill>
                  <a:srgbClr val="6600CC"/>
                </a:solidFill>
              </a:rPr>
              <a:t>     </a:t>
            </a:r>
            <a:endParaRPr lang="en-AU" sz="20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r>
              <a:rPr lang="en-AU" sz="2000" dirty="0" smtClean="0">
                <a:solidFill>
                  <a:srgbClr val="000000"/>
                </a:solidFill>
              </a:rPr>
              <a:t>                                                                                                   </a:t>
            </a:r>
            <a:endParaRPr lang="en-AU" sz="20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 smtClean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endParaRPr lang="en-AU" sz="2800" dirty="0">
              <a:solidFill>
                <a:srgbClr val="000000"/>
              </a:solidFill>
            </a:endParaRPr>
          </a:p>
          <a:p>
            <a:pPr>
              <a:spcAft>
                <a:spcPct val="0"/>
              </a:spcAft>
              <a:defRPr/>
            </a:pPr>
            <a:r>
              <a:rPr lang="en-AU" sz="2800" dirty="0">
                <a:solidFill>
                  <a:srgbClr val="000000"/>
                </a:solidFill>
              </a:rPr>
              <a:t>                                                </a:t>
            </a:r>
          </a:p>
          <a:p>
            <a:pPr algn="ctr">
              <a:defRPr/>
            </a:pPr>
            <a:endParaRPr lang="en-AU" altLang="en-US" sz="4000" i="1" dirty="0">
              <a:solidFill>
                <a:srgbClr val="6600CC"/>
              </a:solidFill>
            </a:endParaRPr>
          </a:p>
          <a:p>
            <a:endParaRPr lang="en-AU" altLang="en-US" sz="2800" u="sng" dirty="0">
              <a:solidFill>
                <a:srgbClr val="6600CC"/>
              </a:solidFill>
            </a:endParaRPr>
          </a:p>
          <a:p>
            <a:endParaRPr lang="en-AU" altLang="en-US" sz="3200" u="sng" dirty="0" smtClean="0">
              <a:solidFill>
                <a:srgbClr val="6600CC"/>
              </a:solidFill>
            </a:endParaRPr>
          </a:p>
          <a:p>
            <a:endParaRPr lang="en-AU" altLang="en-US" sz="2000" u="sng" dirty="0">
              <a:solidFill>
                <a:srgbClr val="6600CC"/>
              </a:solidFill>
            </a:endParaRPr>
          </a:p>
          <a:p>
            <a:endParaRPr lang="en-AU" altLang="en-US" sz="2000" b="1" dirty="0"/>
          </a:p>
          <a:p>
            <a:r>
              <a:rPr lang="en-AU" altLang="en-US" sz="2000" dirty="0" smtClean="0"/>
              <a:t>                                       </a:t>
            </a:r>
            <a:endParaRPr lang="en-AU" sz="2000" dirty="0" smtClean="0">
              <a:solidFill>
                <a:srgbClr val="0070C0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827313" y="2162629"/>
            <a:ext cx="9564915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altLang="en-US" sz="2800" dirty="0" smtClean="0">
                <a:solidFill>
                  <a:srgbClr val="C00000"/>
                </a:solidFill>
              </a:rPr>
              <a:t>Data </a:t>
            </a:r>
            <a:r>
              <a:rPr lang="en-AU" altLang="en-US" sz="2800" dirty="0" smtClean="0"/>
              <a:t>         </a:t>
            </a:r>
            <a:r>
              <a:rPr lang="en-AU" altLang="en-US" sz="2000" dirty="0" smtClean="0"/>
              <a:t>All </a:t>
            </a:r>
            <a:r>
              <a:rPr lang="en-AU" altLang="en-US" sz="2000" dirty="0"/>
              <a:t>members of the  family were granted refugee status by the </a:t>
            </a:r>
            <a:endParaRPr lang="en-AU" altLang="en-US" sz="2000" dirty="0" smtClean="0"/>
          </a:p>
          <a:p>
            <a:r>
              <a:rPr lang="en-AU" altLang="en-US" sz="2000" dirty="0"/>
              <a:t> </a:t>
            </a:r>
            <a:r>
              <a:rPr lang="en-AU" altLang="en-US" sz="2000" dirty="0" smtClean="0"/>
              <a:t>                         American </a:t>
            </a:r>
            <a:r>
              <a:rPr lang="en-AU" altLang="en-US" sz="2000" dirty="0"/>
              <a:t>government.           </a:t>
            </a:r>
            <a:endParaRPr lang="en-AU" altLang="en-US" sz="2000" dirty="0" smtClean="0"/>
          </a:p>
          <a:p>
            <a:r>
              <a:rPr lang="en-AU" altLang="en-US" sz="2000" dirty="0" smtClean="0">
                <a:solidFill>
                  <a:srgbClr val="6600CC"/>
                </a:solidFill>
              </a:rPr>
              <a:t>                         (</a:t>
            </a:r>
            <a:r>
              <a:rPr lang="en-AU" altLang="en-US" sz="2000" dirty="0" smtClean="0">
                <a:solidFill>
                  <a:srgbClr val="C00000"/>
                </a:solidFill>
              </a:rPr>
              <a:t>Complicating factor: </a:t>
            </a:r>
            <a:r>
              <a:rPr lang="en-AU" altLang="en-US" sz="2000" dirty="0" smtClean="0">
                <a:solidFill>
                  <a:srgbClr val="6600CC"/>
                </a:solidFill>
              </a:rPr>
              <a:t>one family member has a criminal record.)</a:t>
            </a:r>
          </a:p>
          <a:p>
            <a:r>
              <a:rPr lang="en-AU" altLang="en-US" sz="2000" dirty="0" smtClean="0"/>
              <a:t>    </a:t>
            </a:r>
          </a:p>
          <a:p>
            <a:r>
              <a:rPr lang="en-AU" altLang="en-US" sz="2800" dirty="0" smtClean="0">
                <a:solidFill>
                  <a:srgbClr val="C00000"/>
                </a:solidFill>
              </a:rPr>
              <a:t>Warrant   </a:t>
            </a:r>
            <a:r>
              <a:rPr lang="en-AU" altLang="en-US" sz="2000" dirty="0" smtClean="0"/>
              <a:t>The </a:t>
            </a:r>
            <a:r>
              <a:rPr lang="en-AU" altLang="en-US" sz="2000" dirty="0"/>
              <a:t>law provides that all those granted refugee status may apply</a:t>
            </a:r>
          </a:p>
          <a:p>
            <a:r>
              <a:rPr lang="en-AU" altLang="en-US" sz="2000" i="1" dirty="0"/>
              <a:t>                          </a:t>
            </a:r>
            <a:r>
              <a:rPr lang="en-AU" altLang="en-US" sz="2000" dirty="0" smtClean="0"/>
              <a:t>for </a:t>
            </a:r>
            <a:r>
              <a:rPr lang="en-AU" altLang="en-US" sz="2000" dirty="0"/>
              <a:t>American citizenship.</a:t>
            </a:r>
          </a:p>
          <a:p>
            <a:r>
              <a:rPr lang="en-AU" altLang="en-US" sz="2000" dirty="0"/>
              <a:t>                 </a:t>
            </a:r>
            <a:r>
              <a:rPr lang="en-AU" altLang="en-US" sz="2000" dirty="0" smtClean="0"/>
              <a:t>         </a:t>
            </a:r>
            <a:r>
              <a:rPr lang="en-AU" altLang="en-US" sz="2000" dirty="0" smtClean="0">
                <a:solidFill>
                  <a:srgbClr val="6600CC"/>
                </a:solidFill>
              </a:rPr>
              <a:t>(</a:t>
            </a:r>
            <a:r>
              <a:rPr lang="en-AU" altLang="en-US" sz="2000" dirty="0">
                <a:solidFill>
                  <a:srgbClr val="C00000"/>
                </a:solidFill>
              </a:rPr>
              <a:t>Complicating factor: </a:t>
            </a:r>
            <a:r>
              <a:rPr lang="en-AU" altLang="en-US" sz="2000" dirty="0">
                <a:solidFill>
                  <a:srgbClr val="6600CC"/>
                </a:solidFill>
              </a:rPr>
              <a:t>those with criminal records may not apply for                             </a:t>
            </a:r>
          </a:p>
          <a:p>
            <a:r>
              <a:rPr lang="en-AU" altLang="en-US" sz="2000" dirty="0">
                <a:solidFill>
                  <a:srgbClr val="6600CC"/>
                </a:solidFill>
              </a:rPr>
              <a:t>                           </a:t>
            </a:r>
            <a:r>
              <a:rPr lang="en-AU" altLang="en-US" sz="2000" dirty="0" smtClean="0">
                <a:solidFill>
                  <a:srgbClr val="6600CC"/>
                </a:solidFill>
              </a:rPr>
              <a:t> citizenship</a:t>
            </a:r>
            <a:r>
              <a:rPr lang="en-AU" altLang="en-US" sz="2000" dirty="0">
                <a:solidFill>
                  <a:srgbClr val="6600CC"/>
                </a:solidFill>
              </a:rPr>
              <a:t>.)</a:t>
            </a:r>
          </a:p>
          <a:p>
            <a:r>
              <a:rPr lang="en-AU" altLang="en-US" sz="2800" dirty="0"/>
              <a:t> </a:t>
            </a:r>
          </a:p>
          <a:p>
            <a:r>
              <a:rPr lang="en-AU" altLang="en-US" sz="2800" dirty="0" smtClean="0">
                <a:solidFill>
                  <a:srgbClr val="C00000"/>
                </a:solidFill>
              </a:rPr>
              <a:t>Claim</a:t>
            </a:r>
            <a:r>
              <a:rPr lang="en-AU" altLang="en-US" sz="2800" dirty="0" smtClean="0"/>
              <a:t>       </a:t>
            </a:r>
            <a:r>
              <a:rPr lang="en-AU" altLang="en-US" sz="2000" dirty="0" smtClean="0"/>
              <a:t>All </a:t>
            </a:r>
            <a:r>
              <a:rPr lang="en-AU" altLang="en-US" sz="2000" dirty="0"/>
              <a:t>members of the family  </a:t>
            </a:r>
            <a:r>
              <a:rPr lang="en-AU" altLang="en-US" sz="2000" dirty="0">
                <a:solidFill>
                  <a:srgbClr val="6600CC"/>
                </a:solidFill>
              </a:rPr>
              <a:t>(except, presumably, the member with the             </a:t>
            </a:r>
          </a:p>
          <a:p>
            <a:r>
              <a:rPr lang="en-AU" altLang="en-US" sz="2000" dirty="0">
                <a:solidFill>
                  <a:srgbClr val="6600CC"/>
                </a:solidFill>
              </a:rPr>
              <a:t>                         </a:t>
            </a:r>
            <a:r>
              <a:rPr lang="en-AU" altLang="en-US" sz="2000" dirty="0" smtClean="0">
                <a:solidFill>
                  <a:srgbClr val="6600CC"/>
                </a:solidFill>
              </a:rPr>
              <a:t>criminal </a:t>
            </a:r>
            <a:r>
              <a:rPr lang="en-AU" altLang="en-US" sz="2000" dirty="0">
                <a:solidFill>
                  <a:srgbClr val="6600CC"/>
                </a:solidFill>
              </a:rPr>
              <a:t>record) </a:t>
            </a:r>
            <a:r>
              <a:rPr lang="en-AU" altLang="en-US" sz="2000" dirty="0"/>
              <a:t>have the right to apply for American citizenship.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753657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040534" y="1013445"/>
            <a:ext cx="638565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 smtClean="0"/>
              <a:t>A simple argument using </a:t>
            </a:r>
            <a:r>
              <a:rPr lang="en-AU" sz="2800" dirty="0" err="1" smtClean="0"/>
              <a:t>Toulmin’s</a:t>
            </a:r>
            <a:r>
              <a:rPr lang="en-AU" sz="2800" dirty="0" smtClean="0"/>
              <a:t> model</a:t>
            </a:r>
            <a:endParaRPr lang="en-AU" sz="2800" dirty="0"/>
          </a:p>
        </p:txBody>
      </p:sp>
      <p:sp>
        <p:nvSpPr>
          <p:cNvPr id="5" name="Down Arrow 4"/>
          <p:cNvSpPr/>
          <p:nvPr/>
        </p:nvSpPr>
        <p:spPr>
          <a:xfrm>
            <a:off x="2036996" y="2066611"/>
            <a:ext cx="167951" cy="344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Box 6"/>
          <p:cNvSpPr txBox="1"/>
          <p:nvPr/>
        </p:nvSpPr>
        <p:spPr>
          <a:xfrm>
            <a:off x="1742470" y="1649097"/>
            <a:ext cx="785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i="1" dirty="0" smtClean="0"/>
              <a:t>Data</a:t>
            </a:r>
            <a:r>
              <a:rPr lang="en-AU" sz="1000" i="1" dirty="0"/>
              <a:t> </a:t>
            </a:r>
            <a:r>
              <a:rPr lang="en-AU" sz="1000" i="1" dirty="0" smtClean="0"/>
              <a:t>a</a:t>
            </a:r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1742470" y="5509607"/>
            <a:ext cx="757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i="1" dirty="0" smtClean="0"/>
              <a:t>Data </a:t>
            </a:r>
            <a:r>
              <a:rPr lang="en-AU" sz="1000" i="1" dirty="0" smtClean="0"/>
              <a:t>n</a:t>
            </a:r>
            <a:endParaRPr lang="en-AU" i="1" dirty="0"/>
          </a:p>
        </p:txBody>
      </p:sp>
      <p:sp>
        <p:nvSpPr>
          <p:cNvPr id="10" name="Right Arrow 9"/>
          <p:cNvSpPr/>
          <p:nvPr/>
        </p:nvSpPr>
        <p:spPr>
          <a:xfrm>
            <a:off x="2725705" y="2831711"/>
            <a:ext cx="858416" cy="1487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ight Arrow 10"/>
          <p:cNvSpPr/>
          <p:nvPr/>
        </p:nvSpPr>
        <p:spPr>
          <a:xfrm>
            <a:off x="2725705" y="2163086"/>
            <a:ext cx="858416" cy="1435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Right Arrow 11"/>
          <p:cNvSpPr/>
          <p:nvPr/>
        </p:nvSpPr>
        <p:spPr>
          <a:xfrm>
            <a:off x="2725705" y="4250363"/>
            <a:ext cx="858416" cy="1487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Right Arrow 12"/>
          <p:cNvSpPr/>
          <p:nvPr/>
        </p:nvSpPr>
        <p:spPr>
          <a:xfrm>
            <a:off x="2720691" y="5010441"/>
            <a:ext cx="890049" cy="1586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Right Arrow 13"/>
          <p:cNvSpPr/>
          <p:nvPr/>
        </p:nvSpPr>
        <p:spPr>
          <a:xfrm>
            <a:off x="2722461" y="3553555"/>
            <a:ext cx="864903" cy="148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ounded Rectangle 14"/>
          <p:cNvSpPr/>
          <p:nvPr/>
        </p:nvSpPr>
        <p:spPr>
          <a:xfrm>
            <a:off x="4331736" y="2160986"/>
            <a:ext cx="2099388" cy="310465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Organized evidence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16" name="Left-Right Arrow 15"/>
          <p:cNvSpPr/>
          <p:nvPr/>
        </p:nvSpPr>
        <p:spPr>
          <a:xfrm>
            <a:off x="6602574" y="3511432"/>
            <a:ext cx="1492897" cy="53649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Warrant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349540" y="3111641"/>
            <a:ext cx="1447049" cy="12033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CLAIM</a:t>
            </a:r>
            <a:endParaRPr lang="en-AU" dirty="0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7405516" y="4037043"/>
            <a:ext cx="689955" cy="9149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971036" y="4950640"/>
            <a:ext cx="1480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Logical Bridge</a:t>
            </a:r>
            <a:endParaRPr lang="en-AU" dirty="0"/>
          </a:p>
        </p:txBody>
      </p:sp>
      <p:sp>
        <p:nvSpPr>
          <p:cNvPr id="26" name="TextBox 25"/>
          <p:cNvSpPr txBox="1"/>
          <p:nvPr/>
        </p:nvSpPr>
        <p:spPr>
          <a:xfrm>
            <a:off x="2733545" y="5983855"/>
            <a:ext cx="5977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“Given the data on the subject, </a:t>
            </a:r>
            <a:r>
              <a:rPr lang="en-AU" u="sng" dirty="0" smtClean="0"/>
              <a:t>this is what we can conclude</a:t>
            </a:r>
            <a:r>
              <a:rPr lang="en-AU" dirty="0" smtClean="0"/>
              <a:t>.” </a:t>
            </a:r>
            <a:endParaRPr lang="en-AU" dirty="0"/>
          </a:p>
        </p:txBody>
      </p:sp>
      <p:sp>
        <p:nvSpPr>
          <p:cNvPr id="27" name="TextBox 26"/>
          <p:cNvSpPr txBox="1"/>
          <p:nvPr/>
        </p:nvSpPr>
        <p:spPr>
          <a:xfrm>
            <a:off x="8426193" y="1211995"/>
            <a:ext cx="1781257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000" dirty="0"/>
              <a:t>(</a:t>
            </a:r>
            <a:r>
              <a:rPr lang="en-AU" sz="1000" dirty="0" err="1"/>
              <a:t>Machi</a:t>
            </a:r>
            <a:r>
              <a:rPr lang="en-AU" sz="1000" dirty="0"/>
              <a:t> &amp; </a:t>
            </a:r>
            <a:r>
              <a:rPr lang="en-AU" sz="1000" dirty="0" err="1"/>
              <a:t>McEvoy</a:t>
            </a:r>
            <a:r>
              <a:rPr lang="en-AU" sz="1000" dirty="0"/>
              <a:t>, </a:t>
            </a:r>
            <a:r>
              <a:rPr lang="en-AU" sz="1000" dirty="0" smtClean="0"/>
              <a:t>2016, p. 51)</a:t>
            </a:r>
            <a:endParaRPr lang="en-AU" sz="1000" dirty="0"/>
          </a:p>
        </p:txBody>
      </p:sp>
      <p:sp>
        <p:nvSpPr>
          <p:cNvPr id="6" name="Rectangle 5"/>
          <p:cNvSpPr/>
          <p:nvPr/>
        </p:nvSpPr>
        <p:spPr>
          <a:xfrm>
            <a:off x="414799" y="290390"/>
            <a:ext cx="265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i="1" dirty="0"/>
              <a:t>5  The Literature Review</a:t>
            </a:r>
            <a:r>
              <a:rPr lang="en-AU" b="1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354942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7467" y="263181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 dirty="0"/>
              <a:t>5  </a:t>
            </a:r>
            <a:r>
              <a:rPr lang="en-AU" b="1" i="1" dirty="0" smtClean="0"/>
              <a:t> The </a:t>
            </a:r>
            <a:r>
              <a:rPr lang="en-AU" b="1" i="1" dirty="0"/>
              <a:t>Literature Review</a:t>
            </a:r>
            <a:r>
              <a:rPr lang="en-AU" b="1" dirty="0"/>
              <a:t>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908458" y="988374"/>
            <a:ext cx="9286901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/>
              <a:t>A</a:t>
            </a:r>
            <a:r>
              <a:rPr lang="en-AU" sz="2800" dirty="0" smtClean="0"/>
              <a:t> more complex argument using </a:t>
            </a:r>
            <a:r>
              <a:rPr lang="en-AU" sz="2800" dirty="0" err="1" smtClean="0"/>
              <a:t>Toulmin’s</a:t>
            </a:r>
            <a:r>
              <a:rPr lang="en-AU" sz="2800" dirty="0" smtClean="0"/>
              <a:t> model  </a:t>
            </a:r>
            <a:r>
              <a:rPr lang="en-AU" sz="1000" dirty="0" smtClean="0"/>
              <a:t>(</a:t>
            </a:r>
            <a:r>
              <a:rPr lang="en-AU" sz="1000" dirty="0"/>
              <a:t>Machi &amp; </a:t>
            </a:r>
            <a:r>
              <a:rPr lang="en-AU" sz="1000" dirty="0" err="1"/>
              <a:t>McEvoy</a:t>
            </a:r>
            <a:r>
              <a:rPr lang="en-AU" sz="1000" dirty="0"/>
              <a:t>, 2016, </a:t>
            </a:r>
            <a:r>
              <a:rPr lang="en-AU" sz="1000" dirty="0" smtClean="0"/>
              <a:t>p. 53)</a:t>
            </a:r>
            <a:endParaRPr lang="en-AU" sz="1000" dirty="0"/>
          </a:p>
          <a:p>
            <a:r>
              <a:rPr lang="en-AU" sz="1000" dirty="0" smtClean="0"/>
              <a:t>                </a:t>
            </a:r>
            <a:endParaRPr lang="en-AU" sz="1000" dirty="0"/>
          </a:p>
        </p:txBody>
      </p:sp>
      <p:sp>
        <p:nvSpPr>
          <p:cNvPr id="5" name="Rounded Rectangle 4"/>
          <p:cNvSpPr/>
          <p:nvPr/>
        </p:nvSpPr>
        <p:spPr>
          <a:xfrm>
            <a:off x="2841099" y="2140845"/>
            <a:ext cx="1101244" cy="97481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 smtClean="0">
                <a:solidFill>
                  <a:schemeClr val="tx1"/>
                </a:solidFill>
              </a:rPr>
              <a:t>Simple claim </a:t>
            </a:r>
            <a:r>
              <a:rPr lang="en-AU" sz="900" i="1" dirty="0" smtClean="0">
                <a:solidFill>
                  <a:schemeClr val="tx1"/>
                </a:solidFill>
              </a:rPr>
              <a:t>n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004300" y="2775980"/>
            <a:ext cx="1114777" cy="96373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>
                <a:solidFill>
                  <a:schemeClr val="tx1"/>
                </a:solidFill>
              </a:rPr>
              <a:t>Simple claim </a:t>
            </a:r>
            <a:r>
              <a:rPr lang="en-AU" sz="900" dirty="0" smtClean="0">
                <a:solidFill>
                  <a:schemeClr val="tx1"/>
                </a:solidFill>
              </a:rPr>
              <a:t>3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181034" y="3435123"/>
            <a:ext cx="1114777" cy="9144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>
                <a:solidFill>
                  <a:schemeClr val="tx1"/>
                </a:solidFill>
              </a:rPr>
              <a:t>Simple claim 2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405125" y="4130730"/>
            <a:ext cx="1170996" cy="102329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038523" y="2242697"/>
            <a:ext cx="3191068" cy="2929053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                   </a:t>
            </a:r>
            <a:endParaRPr lang="en-AU" dirty="0"/>
          </a:p>
        </p:txBody>
      </p:sp>
      <p:sp>
        <p:nvSpPr>
          <p:cNvPr id="11" name="Rounded Rectangle 10"/>
          <p:cNvSpPr/>
          <p:nvPr/>
        </p:nvSpPr>
        <p:spPr>
          <a:xfrm>
            <a:off x="5056475" y="2536142"/>
            <a:ext cx="989045" cy="30348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 smtClean="0">
                <a:solidFill>
                  <a:schemeClr val="tx1"/>
                </a:solidFill>
              </a:rPr>
              <a:t>Premise </a:t>
            </a:r>
            <a:r>
              <a:rPr lang="en-AU" sz="900" i="1" dirty="0" smtClean="0">
                <a:solidFill>
                  <a:schemeClr val="tx1"/>
                </a:solidFill>
              </a:rPr>
              <a:t>n</a:t>
            </a:r>
            <a:r>
              <a:rPr lang="en-AU" sz="900" dirty="0" smtClean="0">
                <a:solidFill>
                  <a:schemeClr val="tx1"/>
                </a:solidFill>
              </a:rPr>
              <a:t> 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061856" y="3131636"/>
            <a:ext cx="989045" cy="30348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 smtClean="0">
                <a:solidFill>
                  <a:schemeClr val="tx1"/>
                </a:solidFill>
              </a:rPr>
              <a:t>Premise 3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061857" y="3669847"/>
            <a:ext cx="989045" cy="30348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 smtClean="0">
                <a:solidFill>
                  <a:schemeClr val="tx1"/>
                </a:solidFill>
              </a:rPr>
              <a:t>Premise  2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56475" y="4369844"/>
            <a:ext cx="989045" cy="30348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 smtClean="0">
                <a:solidFill>
                  <a:schemeClr val="tx1"/>
                </a:solidFill>
              </a:rPr>
              <a:t>Premise 1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05125" y="4200309"/>
            <a:ext cx="11709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sz="900" dirty="0" smtClean="0"/>
          </a:p>
          <a:p>
            <a:pPr algn="ctr"/>
            <a:r>
              <a:rPr lang="en-AU" sz="900" dirty="0" smtClean="0"/>
              <a:t>Simple </a:t>
            </a:r>
            <a:r>
              <a:rPr lang="en-AU" sz="900" dirty="0"/>
              <a:t>claim </a:t>
            </a:r>
            <a:r>
              <a:rPr lang="en-AU" sz="900" dirty="0" smtClean="0"/>
              <a:t>1</a:t>
            </a:r>
            <a:endParaRPr lang="en-AU" sz="900" dirty="0"/>
          </a:p>
          <a:p>
            <a:pPr algn="ctr"/>
            <a:endParaRPr lang="en-AU" sz="900" dirty="0" smtClean="0"/>
          </a:p>
          <a:p>
            <a:r>
              <a:rPr lang="en-AU" sz="900" b="1" dirty="0" smtClean="0"/>
              <a:t>Evidence  </a:t>
            </a:r>
            <a:r>
              <a:rPr lang="en-AU" sz="900" dirty="0" smtClean="0"/>
              <a:t>       </a:t>
            </a:r>
            <a:r>
              <a:rPr lang="en-AU" sz="900" b="1" dirty="0" smtClean="0"/>
              <a:t>Claim</a:t>
            </a:r>
          </a:p>
          <a:p>
            <a:endParaRPr lang="en-AU" sz="900" b="1" dirty="0"/>
          </a:p>
          <a:p>
            <a:r>
              <a:rPr lang="en-AU" sz="900" b="1" dirty="0"/>
              <a:t> </a:t>
            </a:r>
            <a:r>
              <a:rPr lang="en-AU" sz="900" b="1" dirty="0" smtClean="0"/>
              <a:t>           Warrant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3942343" y="4731792"/>
            <a:ext cx="176734" cy="87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4030710" y="4795936"/>
            <a:ext cx="0" cy="1866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Right Arrow 31"/>
          <p:cNvSpPr/>
          <p:nvPr/>
        </p:nvSpPr>
        <p:spPr>
          <a:xfrm>
            <a:off x="3865630" y="2630618"/>
            <a:ext cx="1172893" cy="114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Right Arrow 32"/>
          <p:cNvSpPr/>
          <p:nvPr/>
        </p:nvSpPr>
        <p:spPr>
          <a:xfrm>
            <a:off x="4046631" y="3178991"/>
            <a:ext cx="1009843" cy="1444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Right Arrow 33"/>
          <p:cNvSpPr/>
          <p:nvPr/>
        </p:nvSpPr>
        <p:spPr>
          <a:xfrm>
            <a:off x="4189493" y="3739716"/>
            <a:ext cx="872363" cy="1387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Right Arrow 34"/>
          <p:cNvSpPr/>
          <p:nvPr/>
        </p:nvSpPr>
        <p:spPr>
          <a:xfrm>
            <a:off x="4506139" y="4464759"/>
            <a:ext cx="550335" cy="1644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Right Brace 36"/>
          <p:cNvSpPr/>
          <p:nvPr/>
        </p:nvSpPr>
        <p:spPr>
          <a:xfrm>
            <a:off x="6134704" y="2522476"/>
            <a:ext cx="758193" cy="219564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Right Arrow 37"/>
          <p:cNvSpPr/>
          <p:nvPr/>
        </p:nvSpPr>
        <p:spPr>
          <a:xfrm>
            <a:off x="6866238" y="3495862"/>
            <a:ext cx="489062" cy="24385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TextBox 38"/>
          <p:cNvSpPr txBox="1"/>
          <p:nvPr/>
        </p:nvSpPr>
        <p:spPr>
          <a:xfrm>
            <a:off x="7391534" y="3343406"/>
            <a:ext cx="801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Major </a:t>
            </a:r>
          </a:p>
          <a:p>
            <a:r>
              <a:rPr lang="en-AU" dirty="0" smtClean="0"/>
              <a:t>Claim</a:t>
            </a:r>
            <a:endParaRPr lang="en-AU" dirty="0"/>
          </a:p>
        </p:txBody>
      </p:sp>
      <p:sp>
        <p:nvSpPr>
          <p:cNvPr id="40" name="TextBox 39"/>
          <p:cNvSpPr txBox="1"/>
          <p:nvPr/>
        </p:nvSpPr>
        <p:spPr>
          <a:xfrm>
            <a:off x="7468878" y="4359117"/>
            <a:ext cx="6832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100" b="1" i="1" dirty="0" smtClean="0"/>
              <a:t>Warrant</a:t>
            </a:r>
            <a:endParaRPr lang="en-AU" sz="1100" b="1" i="1" dirty="0"/>
          </a:p>
        </p:txBody>
      </p:sp>
      <p:cxnSp>
        <p:nvCxnSpPr>
          <p:cNvPr id="42" name="Straight Arrow Connector 41"/>
          <p:cNvCxnSpPr/>
          <p:nvPr/>
        </p:nvCxnSpPr>
        <p:spPr>
          <a:xfrm flipH="1" flipV="1">
            <a:off x="7107493" y="3769517"/>
            <a:ext cx="528116" cy="6003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76282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98510" y="729044"/>
            <a:ext cx="114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 </a:t>
            </a:r>
            <a:r>
              <a:rPr lang="en-AU" b="1" dirty="0" smtClean="0"/>
              <a:t>                                                   </a:t>
            </a:r>
            <a:r>
              <a:rPr lang="en-AU" sz="2800" b="1" dirty="0" smtClean="0"/>
              <a:t>Three levels of premise </a:t>
            </a:r>
            <a:r>
              <a:rPr lang="en-AU" sz="2800" b="1" dirty="0"/>
              <a:t>s</a:t>
            </a:r>
            <a:r>
              <a:rPr lang="en-AU" sz="2800" b="1" dirty="0" smtClean="0"/>
              <a:t>pecificity</a:t>
            </a:r>
          </a:p>
          <a:p>
            <a:endParaRPr lang="en-AU" i="1" dirty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71977" y="1666151"/>
            <a:ext cx="10434322" cy="458587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dirty="0" smtClean="0"/>
              <a:t>1</a:t>
            </a:r>
            <a:r>
              <a:rPr lang="en-AU" sz="2400" dirty="0" smtClean="0"/>
              <a:t>.  </a:t>
            </a:r>
            <a:r>
              <a:rPr lang="en-AU" sz="2400" b="1" dirty="0" smtClean="0"/>
              <a:t>High level premises </a:t>
            </a:r>
            <a:r>
              <a:rPr lang="en-AU" sz="2400" b="1" dirty="0">
                <a:solidFill>
                  <a:srgbClr val="0070C0"/>
                </a:solidFill>
              </a:rPr>
              <a:t> </a:t>
            </a:r>
            <a:r>
              <a:rPr lang="en-AU" sz="2400" b="1" dirty="0" smtClean="0">
                <a:solidFill>
                  <a:srgbClr val="0070C0"/>
                </a:solidFill>
              </a:rPr>
              <a:t> </a:t>
            </a:r>
          </a:p>
          <a:p>
            <a:r>
              <a:rPr lang="en-AU" sz="2400" dirty="0">
                <a:solidFill>
                  <a:srgbClr val="0070C0"/>
                </a:solidFill>
              </a:rPr>
              <a:t> </a:t>
            </a:r>
            <a:r>
              <a:rPr lang="en-AU" sz="2400" dirty="0" smtClean="0">
                <a:solidFill>
                  <a:srgbClr val="0070C0"/>
                </a:solidFill>
              </a:rPr>
              <a:t>     </a:t>
            </a:r>
            <a:r>
              <a:rPr lang="en-AU" sz="2000" dirty="0" smtClean="0">
                <a:solidFill>
                  <a:srgbClr val="C00000"/>
                </a:solidFill>
              </a:rPr>
              <a:t>Broadest level of generality </a:t>
            </a:r>
            <a:r>
              <a:rPr lang="en-AU" sz="2000" dirty="0" smtClean="0">
                <a:solidFill>
                  <a:srgbClr val="0070C0"/>
                </a:solidFill>
              </a:rPr>
              <a:t>- can perhaps be indicated by chapter   </a:t>
            </a:r>
          </a:p>
          <a:p>
            <a:r>
              <a:rPr lang="en-AU" sz="2000" dirty="0">
                <a:solidFill>
                  <a:srgbClr val="0070C0"/>
                </a:solidFill>
              </a:rPr>
              <a:t> </a:t>
            </a:r>
            <a:r>
              <a:rPr lang="en-AU" sz="2000" dirty="0" smtClean="0">
                <a:solidFill>
                  <a:srgbClr val="0070C0"/>
                </a:solidFill>
              </a:rPr>
              <a:t>      headings</a:t>
            </a:r>
            <a:r>
              <a:rPr lang="en-AU" sz="2000" dirty="0">
                <a:solidFill>
                  <a:srgbClr val="0070C0"/>
                </a:solidFill>
              </a:rPr>
              <a:t>.</a:t>
            </a:r>
            <a:endParaRPr lang="en-AU" sz="2000" dirty="0" smtClean="0">
              <a:solidFill>
                <a:srgbClr val="0070C0"/>
              </a:solidFill>
            </a:endParaRPr>
          </a:p>
          <a:p>
            <a:endParaRPr lang="en-AU" sz="2400" dirty="0">
              <a:solidFill>
                <a:srgbClr val="0070C0"/>
              </a:solidFill>
            </a:endParaRPr>
          </a:p>
          <a:p>
            <a:r>
              <a:rPr lang="en-AU" sz="2400" b="1" dirty="0" smtClean="0"/>
              <a:t>2</a:t>
            </a:r>
            <a:r>
              <a:rPr lang="en-AU" sz="2400" dirty="0" smtClean="0"/>
              <a:t>.  </a:t>
            </a:r>
            <a:r>
              <a:rPr lang="en-AU" sz="2400" b="1" dirty="0" smtClean="0"/>
              <a:t>Intermediate level premises </a:t>
            </a:r>
          </a:p>
          <a:p>
            <a:r>
              <a:rPr lang="en-AU" sz="2400" dirty="0">
                <a:solidFill>
                  <a:srgbClr val="0070C0"/>
                </a:solidFill>
              </a:rPr>
              <a:t> </a:t>
            </a:r>
            <a:r>
              <a:rPr lang="en-AU" sz="2400" dirty="0" smtClean="0">
                <a:solidFill>
                  <a:srgbClr val="0070C0"/>
                </a:solidFill>
              </a:rPr>
              <a:t>    </a:t>
            </a:r>
            <a:r>
              <a:rPr lang="en-AU" sz="2000" dirty="0" smtClean="0">
                <a:solidFill>
                  <a:srgbClr val="C00000"/>
                </a:solidFill>
              </a:rPr>
              <a:t>Support and/or clarify the nature of the broad premise </a:t>
            </a:r>
            <a:r>
              <a:rPr lang="en-AU" sz="2000" dirty="0" smtClean="0">
                <a:solidFill>
                  <a:srgbClr val="0070C0"/>
                </a:solidFill>
              </a:rPr>
              <a:t>- can </a:t>
            </a:r>
          </a:p>
          <a:p>
            <a:r>
              <a:rPr lang="en-AU" sz="2000" dirty="0">
                <a:solidFill>
                  <a:srgbClr val="0070C0"/>
                </a:solidFill>
              </a:rPr>
              <a:t> </a:t>
            </a:r>
            <a:r>
              <a:rPr lang="en-AU" sz="2000" dirty="0" smtClean="0">
                <a:solidFill>
                  <a:srgbClr val="0070C0"/>
                </a:solidFill>
              </a:rPr>
              <a:t>     perhaps be indicated by or derived from section headings.</a:t>
            </a:r>
          </a:p>
          <a:p>
            <a:endParaRPr lang="en-AU" sz="2400" dirty="0">
              <a:solidFill>
                <a:srgbClr val="0070C0"/>
              </a:solidFill>
            </a:endParaRPr>
          </a:p>
          <a:p>
            <a:r>
              <a:rPr lang="en-AU" sz="2400" b="1" dirty="0" smtClean="0"/>
              <a:t>3. Low level premises  </a:t>
            </a:r>
          </a:p>
          <a:p>
            <a:r>
              <a:rPr lang="en-AU" sz="2400" b="1" dirty="0">
                <a:solidFill>
                  <a:srgbClr val="0070C0"/>
                </a:solidFill>
              </a:rPr>
              <a:t> </a:t>
            </a:r>
            <a:r>
              <a:rPr lang="en-AU" sz="2400" b="1" dirty="0" smtClean="0">
                <a:solidFill>
                  <a:srgbClr val="0070C0"/>
                </a:solidFill>
              </a:rPr>
              <a:t>   </a:t>
            </a:r>
            <a:r>
              <a:rPr lang="en-AU" sz="2000" dirty="0">
                <a:solidFill>
                  <a:srgbClr val="C00000"/>
                </a:solidFill>
              </a:rPr>
              <a:t>C</a:t>
            </a:r>
            <a:r>
              <a:rPr lang="en-AU" sz="2000" dirty="0" smtClean="0">
                <a:solidFill>
                  <a:srgbClr val="C00000"/>
                </a:solidFill>
              </a:rPr>
              <a:t>loser/more immediate to the data and the analysis of data. </a:t>
            </a:r>
            <a:r>
              <a:rPr lang="en-AU" sz="2000" dirty="0" smtClean="0">
                <a:solidFill>
                  <a:srgbClr val="0070C0"/>
                </a:solidFill>
              </a:rPr>
              <a:t>Can also be   </a:t>
            </a:r>
          </a:p>
          <a:p>
            <a:r>
              <a:rPr lang="en-AU" sz="2000" dirty="0">
                <a:solidFill>
                  <a:srgbClr val="0070C0"/>
                </a:solidFill>
              </a:rPr>
              <a:t> </a:t>
            </a:r>
            <a:r>
              <a:rPr lang="en-AU" sz="2000" dirty="0" smtClean="0">
                <a:solidFill>
                  <a:srgbClr val="0070C0"/>
                </a:solidFill>
              </a:rPr>
              <a:t>   indicated by section headings, but will often appear in closely argued language  </a:t>
            </a:r>
          </a:p>
          <a:p>
            <a:r>
              <a:rPr lang="en-AU" sz="2000" dirty="0">
                <a:solidFill>
                  <a:srgbClr val="0070C0"/>
                </a:solidFill>
              </a:rPr>
              <a:t> </a:t>
            </a:r>
            <a:r>
              <a:rPr lang="en-AU" sz="2000" dirty="0" smtClean="0">
                <a:solidFill>
                  <a:srgbClr val="0070C0"/>
                </a:solidFill>
              </a:rPr>
              <a:t>   at the level of the paragraph in the form of inductively or deductively arranged </a:t>
            </a:r>
          </a:p>
          <a:p>
            <a:r>
              <a:rPr lang="en-AU" sz="2000" dirty="0">
                <a:solidFill>
                  <a:srgbClr val="0070C0"/>
                </a:solidFill>
              </a:rPr>
              <a:t> </a:t>
            </a:r>
            <a:r>
              <a:rPr lang="en-AU" sz="2000" dirty="0" smtClean="0">
                <a:solidFill>
                  <a:srgbClr val="0070C0"/>
                </a:solidFill>
              </a:rPr>
              <a:t>   paragraphs. </a:t>
            </a:r>
            <a:r>
              <a:rPr lang="en-AU" sz="2000" dirty="0">
                <a:solidFill>
                  <a:srgbClr val="0070C0"/>
                </a:solidFill>
              </a:rPr>
              <a:t>Can sometimes occur within a sentence.</a:t>
            </a:r>
          </a:p>
        </p:txBody>
      </p:sp>
    </p:spTree>
    <p:extLst>
      <p:ext uri="{BB962C8B-B14F-4D97-AF65-F5344CB8AC3E}">
        <p14:creationId xmlns:p14="http://schemas.microsoft.com/office/powerpoint/2010/main" val="3181533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40080"/>
            <a:ext cx="11430000" cy="630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      </a:t>
            </a:r>
          </a:p>
          <a:p>
            <a:r>
              <a:rPr lang="en-AU" sz="2400" b="1" dirty="0" smtClean="0">
                <a:solidFill>
                  <a:srgbClr val="C00000"/>
                </a:solidFill>
              </a:rPr>
              <a:t>Remember:</a:t>
            </a:r>
            <a:r>
              <a:rPr lang="en-AU" sz="2400" b="1" dirty="0" smtClean="0"/>
              <a:t> use the argument(s) in your literature review  as a foundation for your broader argument.</a:t>
            </a:r>
          </a:p>
          <a:p>
            <a:endParaRPr lang="en-AU" sz="2800" b="1" dirty="0" smtClean="0"/>
          </a:p>
          <a:p>
            <a:endParaRPr lang="en-AU" sz="2800" b="1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000" b="1" dirty="0"/>
              <a:t>Argument of Discovery  (inductive)</a:t>
            </a:r>
          </a:p>
          <a:p>
            <a:endParaRPr lang="en-AU" sz="2000" i="1" dirty="0">
              <a:solidFill>
                <a:srgbClr val="0070C0"/>
              </a:solidFill>
            </a:endParaRPr>
          </a:p>
          <a:p>
            <a:r>
              <a:rPr lang="en-AU" sz="2000" i="1" dirty="0">
                <a:solidFill>
                  <a:srgbClr val="0070C0"/>
                </a:solidFill>
              </a:rPr>
              <a:t>An argument proving that the </a:t>
            </a:r>
            <a:r>
              <a:rPr lang="en-AU" sz="2000" i="1" u="sng" dirty="0">
                <a:solidFill>
                  <a:srgbClr val="0070C0"/>
                </a:solidFill>
              </a:rPr>
              <a:t>findings of fact represent the current state of knowledge</a:t>
            </a:r>
            <a:r>
              <a:rPr lang="en-AU" sz="2000" i="1" dirty="0">
                <a:solidFill>
                  <a:srgbClr val="0070C0"/>
                </a:solidFill>
              </a:rPr>
              <a:t> regarding the </a:t>
            </a:r>
          </a:p>
          <a:p>
            <a:r>
              <a:rPr lang="en-AU" sz="2000" i="1" dirty="0">
                <a:solidFill>
                  <a:srgbClr val="0070C0"/>
                </a:solidFill>
              </a:rPr>
              <a:t>research topic. </a:t>
            </a:r>
          </a:p>
          <a:p>
            <a:endParaRPr lang="en-AU" sz="2000" dirty="0"/>
          </a:p>
          <a:p>
            <a:endParaRPr lang="en-AU" sz="2000" dirty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000" b="1" dirty="0"/>
              <a:t>Argument of Advocacy  (implicative)</a:t>
            </a:r>
          </a:p>
          <a:p>
            <a:endParaRPr lang="en-AU" sz="2000" dirty="0"/>
          </a:p>
          <a:p>
            <a:r>
              <a:rPr lang="en-AU" sz="2000" i="1" dirty="0">
                <a:solidFill>
                  <a:srgbClr val="0070C0"/>
                </a:solidFill>
              </a:rPr>
              <a:t>An argument based on </a:t>
            </a:r>
            <a:r>
              <a:rPr lang="en-AU" sz="2000" i="1" u="sng" dirty="0">
                <a:solidFill>
                  <a:srgbClr val="0070C0"/>
                </a:solidFill>
              </a:rPr>
              <a:t>claims that have been proven as fact and that serve as premises for logically driving a </a:t>
            </a:r>
          </a:p>
          <a:p>
            <a:r>
              <a:rPr lang="en-AU" sz="2000" i="1" u="sng" dirty="0">
                <a:solidFill>
                  <a:srgbClr val="0070C0"/>
                </a:solidFill>
              </a:rPr>
              <a:t>conclusion </a:t>
            </a:r>
            <a:r>
              <a:rPr lang="en-AU" sz="2000" i="1" dirty="0">
                <a:solidFill>
                  <a:srgbClr val="0070C0"/>
                </a:solidFill>
              </a:rPr>
              <a:t>– in this case, the thesis statement of the literature review.</a:t>
            </a:r>
          </a:p>
          <a:p>
            <a:endParaRPr lang="en-AU" b="1" dirty="0" smtClean="0"/>
          </a:p>
          <a:p>
            <a:endParaRPr lang="en-AU" sz="2800" b="1" dirty="0" smtClean="0"/>
          </a:p>
          <a:p>
            <a:endParaRPr lang="en-AU" i="1" dirty="0" smtClean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28404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22057" y="869154"/>
            <a:ext cx="114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                                      </a:t>
            </a:r>
            <a:r>
              <a:rPr lang="en-AU" sz="2800" b="1" dirty="0" smtClean="0"/>
              <a:t>Three main dimensions of academic writing</a:t>
            </a:r>
          </a:p>
          <a:p>
            <a:endParaRPr lang="en-AU" dirty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493949" y="1686873"/>
            <a:ext cx="8464433" cy="477053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200" dirty="0" smtClean="0">
                <a:solidFill>
                  <a:srgbClr val="0070C0"/>
                </a:solidFill>
              </a:rPr>
              <a:t>ANALYSIS    </a:t>
            </a:r>
          </a:p>
          <a:p>
            <a:r>
              <a:rPr lang="en-AU" sz="2000" dirty="0"/>
              <a:t>B</a:t>
            </a:r>
            <a:r>
              <a:rPr lang="en-AU" sz="2000" dirty="0" smtClean="0"/>
              <a:t>reaking things down into parts, looking for relations between these parts</a:t>
            </a:r>
          </a:p>
          <a:p>
            <a:r>
              <a:rPr lang="en-AU" sz="2000" dirty="0"/>
              <a:t>i</a:t>
            </a:r>
            <a:r>
              <a:rPr lang="en-AU" sz="2000" dirty="0" smtClean="0"/>
              <a:t>n order to make meaning.</a:t>
            </a:r>
            <a:endParaRPr lang="en-AU" sz="3200" dirty="0" smtClean="0"/>
          </a:p>
          <a:p>
            <a:endParaRPr lang="en-AU" dirty="0"/>
          </a:p>
          <a:p>
            <a:endParaRPr lang="en-AU" dirty="0" smtClean="0"/>
          </a:p>
          <a:p>
            <a:r>
              <a:rPr lang="en-AU" sz="3200" dirty="0" smtClean="0">
                <a:solidFill>
                  <a:srgbClr val="0070C0"/>
                </a:solidFill>
              </a:rPr>
              <a:t>CRITIQUE</a:t>
            </a:r>
          </a:p>
          <a:p>
            <a:r>
              <a:rPr lang="en-AU" sz="2000" dirty="0" smtClean="0"/>
              <a:t>The systematic application of doubt in order to arrive at a balanced evaluation.</a:t>
            </a:r>
            <a:endParaRPr lang="en-AU" sz="2000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r>
              <a:rPr lang="en-AU" sz="3200" dirty="0" smtClean="0">
                <a:solidFill>
                  <a:srgbClr val="0070C0"/>
                </a:solidFill>
              </a:rPr>
              <a:t>ARGUMENT</a:t>
            </a:r>
          </a:p>
          <a:p>
            <a:r>
              <a:rPr lang="en-AU" sz="2000" dirty="0" smtClean="0"/>
              <a:t>The process of supporting one main, contestable claim, with other claims using </a:t>
            </a:r>
          </a:p>
          <a:p>
            <a:r>
              <a:rPr lang="en-AU" sz="2000" dirty="0"/>
              <a:t>r</a:t>
            </a:r>
            <a:r>
              <a:rPr lang="en-AU" sz="2000" dirty="0" smtClean="0"/>
              <a:t>easoning and evidence.</a:t>
            </a:r>
            <a:endParaRPr lang="en-AU" sz="20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576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74327" y="640080"/>
            <a:ext cx="11430000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                                                                     </a:t>
            </a:r>
            <a:r>
              <a:rPr lang="en-AU" sz="2800" b="1" dirty="0" smtClean="0"/>
              <a:t>ARGUMENT MAPPING </a:t>
            </a:r>
            <a:endParaRPr lang="en-AU" sz="2800" b="1" dirty="0"/>
          </a:p>
          <a:p>
            <a:endParaRPr lang="en-AU" sz="2400" dirty="0" smtClean="0"/>
          </a:p>
          <a:p>
            <a:r>
              <a:rPr lang="en-AU" sz="2400" dirty="0" smtClean="0"/>
              <a:t>An </a:t>
            </a:r>
            <a:r>
              <a:rPr lang="en-AU" sz="2400" dirty="0" smtClean="0">
                <a:solidFill>
                  <a:srgbClr val="0070C0"/>
                </a:solidFill>
              </a:rPr>
              <a:t>argument map </a:t>
            </a:r>
            <a:r>
              <a:rPr lang="en-AU" sz="2400" dirty="0" smtClean="0"/>
              <a:t>is a visual representation of the logical structure of an argument – it is not to be confused with a ‘concept map’.</a:t>
            </a:r>
          </a:p>
          <a:p>
            <a:endParaRPr lang="en-AU" sz="2800" b="1" dirty="0" smtClean="0"/>
          </a:p>
          <a:p>
            <a:endParaRPr lang="en-AU" sz="2000" dirty="0" smtClean="0">
              <a:solidFill>
                <a:srgbClr val="0070C0"/>
              </a:solidFill>
            </a:endParaRPr>
          </a:p>
          <a:p>
            <a:endParaRPr lang="en-AU" sz="2000" dirty="0">
              <a:solidFill>
                <a:srgbClr val="0070C0"/>
              </a:solidFill>
            </a:endParaRPr>
          </a:p>
          <a:p>
            <a:r>
              <a:rPr lang="en-AU" sz="2000" dirty="0" smtClean="0">
                <a:solidFill>
                  <a:srgbClr val="0070C0"/>
                </a:solidFill>
              </a:rPr>
              <a:t>Premise (1)        </a:t>
            </a:r>
            <a:r>
              <a:rPr lang="en-AU" sz="2000" dirty="0" smtClean="0"/>
              <a:t>‘Paris is in France’</a:t>
            </a:r>
          </a:p>
          <a:p>
            <a:r>
              <a:rPr lang="en-AU" sz="2000" dirty="0" smtClean="0">
                <a:solidFill>
                  <a:srgbClr val="0070C0"/>
                </a:solidFill>
              </a:rPr>
              <a:t>Premise (2)        </a:t>
            </a:r>
            <a:r>
              <a:rPr lang="en-AU" sz="2000" dirty="0" smtClean="0"/>
              <a:t>‘France is in Europe’</a:t>
            </a:r>
          </a:p>
          <a:p>
            <a:r>
              <a:rPr lang="en-AU" sz="2000" dirty="0" smtClean="0">
                <a:solidFill>
                  <a:srgbClr val="0070C0"/>
                </a:solidFill>
              </a:rPr>
              <a:t>Conclusion (3)   </a:t>
            </a:r>
            <a:r>
              <a:rPr lang="en-AU" sz="2000" dirty="0" smtClean="0"/>
              <a:t>‘Paris is in Europe’</a:t>
            </a:r>
          </a:p>
          <a:p>
            <a:pPr marL="457200" indent="-457200">
              <a:buAutoNum type="arabicPlain" startAt="2"/>
            </a:pPr>
            <a:endParaRPr lang="en-AU" sz="2000" b="1" dirty="0" smtClean="0"/>
          </a:p>
          <a:p>
            <a:endParaRPr lang="en-AU" sz="2800" b="1" dirty="0" smtClean="0"/>
          </a:p>
          <a:p>
            <a:endParaRPr lang="en-AU" i="1" dirty="0" smtClean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pic>
        <p:nvPicPr>
          <p:cNvPr id="9" name="Picture 8" descr="Screen Clippi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613" y="2458742"/>
            <a:ext cx="3162741" cy="2753109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5424401" y="5358278"/>
            <a:ext cx="2611164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hlinkClick r:id="rId5"/>
              </a:rPr>
              <a:t>[A10] Argument mapping</a:t>
            </a:r>
            <a:endParaRPr lang="en-AU" dirty="0" smtClean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11" name="Rectangle 10"/>
          <p:cNvSpPr/>
          <p:nvPr/>
        </p:nvSpPr>
        <p:spPr>
          <a:xfrm>
            <a:off x="3985383" y="6096942"/>
            <a:ext cx="521206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i="1" dirty="0" smtClean="0"/>
              <a:t>See: </a:t>
            </a:r>
            <a:r>
              <a:rPr lang="en-AU" dirty="0" smtClean="0"/>
              <a:t>http</a:t>
            </a:r>
            <a:r>
              <a:rPr lang="en-AU" dirty="0"/>
              <a:t>://philosophy.hku.hk/think/arg/complex.php</a:t>
            </a:r>
          </a:p>
        </p:txBody>
      </p:sp>
    </p:spTree>
    <p:extLst>
      <p:ext uri="{BB962C8B-B14F-4D97-AF65-F5344CB8AC3E}">
        <p14:creationId xmlns:p14="http://schemas.microsoft.com/office/powerpoint/2010/main" val="716473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54411" y="578055"/>
            <a:ext cx="114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sz="2800" b="1" dirty="0" smtClean="0"/>
              <a:t>REFERENCES</a:t>
            </a:r>
          </a:p>
          <a:p>
            <a:endParaRPr lang="en-AU" i="1" dirty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011056" y="1224386"/>
            <a:ext cx="9577829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2400" dirty="0" smtClean="0"/>
              <a:t>      </a:t>
            </a:r>
            <a:r>
              <a:rPr lang="en-AU" altLang="en-US" dirty="0" smtClean="0"/>
              <a:t>Allen</a:t>
            </a:r>
            <a:r>
              <a:rPr lang="en-AU" altLang="en-US" dirty="0"/>
              <a:t>, </a:t>
            </a:r>
            <a:r>
              <a:rPr lang="en-AU" altLang="en-US" dirty="0" smtClean="0"/>
              <a:t>Matthew. </a:t>
            </a:r>
            <a:r>
              <a:rPr lang="en-AU" altLang="en-US" dirty="0"/>
              <a:t>(</a:t>
            </a:r>
            <a:r>
              <a:rPr lang="en-AU" altLang="en-US" dirty="0" smtClean="0"/>
              <a:t>2004.) </a:t>
            </a:r>
            <a:r>
              <a:rPr lang="en-AU" altLang="en-US" i="1" dirty="0"/>
              <a:t>Smart </a:t>
            </a:r>
            <a:r>
              <a:rPr lang="en-AU" altLang="en-US" i="1" dirty="0" smtClean="0"/>
              <a:t>Thinking</a:t>
            </a:r>
            <a:r>
              <a:rPr lang="en-AU" altLang="en-US" dirty="0" smtClean="0"/>
              <a:t>.</a:t>
            </a:r>
            <a:r>
              <a:rPr lang="en-AU" altLang="en-US" dirty="0"/>
              <a:t> </a:t>
            </a:r>
            <a:r>
              <a:rPr lang="en-AU" altLang="en-US" dirty="0" smtClean="0"/>
              <a:t>Melbourne: OUP.</a:t>
            </a:r>
            <a:endParaRPr lang="en-AU" altLang="en-US" dirty="0"/>
          </a:p>
          <a:p>
            <a:endParaRPr lang="en-AU" altLang="en-US" dirty="0" smtClean="0"/>
          </a:p>
          <a:p>
            <a:r>
              <a:rPr lang="en-AU" altLang="en-US" dirty="0"/>
              <a:t> </a:t>
            </a:r>
            <a:r>
              <a:rPr lang="en-AU" altLang="en-US" dirty="0" smtClean="0"/>
              <a:t>       Critical Thinking (</a:t>
            </a:r>
            <a:r>
              <a:rPr lang="en-AU" altLang="en-US" dirty="0" smtClean="0"/>
              <a:t>2017.) </a:t>
            </a:r>
            <a:r>
              <a:rPr lang="en-AU" altLang="en-US" dirty="0" smtClean="0"/>
              <a:t>Curtin University. The Learning Centre – Online Programs.</a:t>
            </a:r>
          </a:p>
          <a:p>
            <a:r>
              <a:rPr lang="en-AU" altLang="en-US" dirty="0"/>
              <a:t> </a:t>
            </a:r>
            <a:r>
              <a:rPr lang="en-AU" altLang="en-US" dirty="0" smtClean="0"/>
              <a:t>                                                 Accessed 25</a:t>
            </a:r>
            <a:r>
              <a:rPr lang="en-AU" altLang="en-US" baseline="30000" dirty="0" smtClean="0"/>
              <a:t>th</a:t>
            </a:r>
            <a:r>
              <a:rPr lang="en-AU" altLang="en-US" dirty="0"/>
              <a:t> March </a:t>
            </a:r>
            <a:r>
              <a:rPr lang="en-AU" altLang="en-US" dirty="0" smtClean="0"/>
              <a:t>2018</a:t>
            </a:r>
          </a:p>
          <a:p>
            <a:r>
              <a:rPr lang="en-AU" altLang="en-US" dirty="0" smtClean="0"/>
              <a:t>                                                  http</a:t>
            </a:r>
            <a:r>
              <a:rPr lang="en-AU" altLang="en-US" dirty="0"/>
              <a:t>://studyskills.curtin.edu.au/critical-thinking/</a:t>
            </a:r>
          </a:p>
          <a:p>
            <a:r>
              <a:rPr lang="en-AU" altLang="en-US" dirty="0" smtClean="0"/>
              <a:t>        </a:t>
            </a:r>
          </a:p>
          <a:p>
            <a:r>
              <a:rPr lang="en-AU" altLang="en-US" dirty="0"/>
              <a:t> </a:t>
            </a:r>
            <a:r>
              <a:rPr lang="en-AU" altLang="en-US" dirty="0" smtClean="0"/>
              <a:t>      Critical Thinking Web (2018.) Hong Kong University. Accessed 28</a:t>
            </a:r>
            <a:r>
              <a:rPr lang="en-AU" altLang="en-US" baseline="30000" dirty="0" smtClean="0"/>
              <a:t>th</a:t>
            </a:r>
            <a:r>
              <a:rPr lang="en-AU" altLang="en-US" dirty="0" smtClean="0"/>
              <a:t> March 2018. </a:t>
            </a:r>
            <a:endParaRPr lang="en-AU" altLang="en-US" dirty="0"/>
          </a:p>
          <a:p>
            <a:r>
              <a:rPr lang="en-AU" altLang="en-US" dirty="0"/>
              <a:t>                                                          http://philosophy.hku.hk/think/</a:t>
            </a:r>
            <a:endParaRPr lang="en-AU" altLang="en-US" dirty="0" smtClean="0"/>
          </a:p>
          <a:p>
            <a:r>
              <a:rPr lang="en-AU" altLang="en-US" dirty="0"/>
              <a:t> </a:t>
            </a:r>
            <a:r>
              <a:rPr lang="en-AU" altLang="en-US" dirty="0" smtClean="0"/>
              <a:t>      Fisher</a:t>
            </a:r>
            <a:r>
              <a:rPr lang="en-AU" altLang="en-US" dirty="0"/>
              <a:t>, </a:t>
            </a:r>
            <a:r>
              <a:rPr lang="en-AU" altLang="en-US" dirty="0" smtClean="0"/>
              <a:t>Jennifer.  </a:t>
            </a:r>
            <a:r>
              <a:rPr lang="en-AU" altLang="en-US" dirty="0"/>
              <a:t>(</a:t>
            </a:r>
            <a:r>
              <a:rPr lang="en-AU" altLang="en-US" dirty="0" smtClean="0"/>
              <a:t>2008.)  </a:t>
            </a:r>
            <a:r>
              <a:rPr lang="en-AU" altLang="en-US" i="1" dirty="0"/>
              <a:t>On the Philosophy of </a:t>
            </a:r>
            <a:r>
              <a:rPr lang="en-AU" altLang="en-US" i="1" dirty="0" smtClean="0"/>
              <a:t>Logic</a:t>
            </a:r>
            <a:r>
              <a:rPr lang="en-AU" altLang="en-US" dirty="0" smtClean="0"/>
              <a:t>. London: </a:t>
            </a:r>
            <a:r>
              <a:rPr lang="en-AU" altLang="en-US" dirty="0"/>
              <a:t>Thomson </a:t>
            </a:r>
            <a:r>
              <a:rPr lang="en-AU" altLang="en-US" dirty="0" smtClean="0"/>
              <a:t>- Wadsworth</a:t>
            </a:r>
            <a:r>
              <a:rPr lang="en-AU" altLang="en-US" dirty="0"/>
              <a:t>.</a:t>
            </a:r>
          </a:p>
          <a:p>
            <a:endParaRPr lang="en-AU" altLang="en-US" dirty="0"/>
          </a:p>
          <a:p>
            <a:r>
              <a:rPr lang="en-AU" altLang="en-US" dirty="0"/>
              <a:t>       </a:t>
            </a:r>
            <a:r>
              <a:rPr lang="en-AU" altLang="en-US" dirty="0" err="1"/>
              <a:t>Govier</a:t>
            </a:r>
            <a:r>
              <a:rPr lang="en-AU" altLang="en-US" dirty="0"/>
              <a:t>, Trudy </a:t>
            </a:r>
            <a:r>
              <a:rPr lang="en-AU" altLang="en-US" dirty="0" smtClean="0"/>
              <a:t>(2014.) </a:t>
            </a:r>
            <a:r>
              <a:rPr lang="en-AU" altLang="en-US" i="1" dirty="0"/>
              <a:t>A Practical Study of </a:t>
            </a:r>
            <a:r>
              <a:rPr lang="en-AU" altLang="en-US" i="1" dirty="0" smtClean="0"/>
              <a:t>Argument.</a:t>
            </a:r>
            <a:r>
              <a:rPr lang="en-AU" altLang="en-US" dirty="0"/>
              <a:t> </a:t>
            </a:r>
            <a:r>
              <a:rPr lang="en-AU" altLang="en-US" dirty="0" smtClean="0"/>
              <a:t>Boston: Wadsworth.</a:t>
            </a:r>
            <a:endParaRPr lang="en-AU" altLang="en-US" dirty="0"/>
          </a:p>
          <a:p>
            <a:endParaRPr lang="en-AU" dirty="0" smtClean="0"/>
          </a:p>
          <a:p>
            <a:r>
              <a:rPr lang="en-AU" dirty="0" smtClean="0"/>
              <a:t>       Machi</a:t>
            </a:r>
            <a:r>
              <a:rPr lang="en-AU" dirty="0"/>
              <a:t>, L. A. &amp; </a:t>
            </a:r>
            <a:r>
              <a:rPr lang="en-AU" dirty="0" err="1"/>
              <a:t>McEvoy</a:t>
            </a:r>
            <a:r>
              <a:rPr lang="en-AU" dirty="0"/>
              <a:t>, B. T.  (2016.) </a:t>
            </a:r>
            <a:r>
              <a:rPr lang="en-AU" i="1" dirty="0"/>
              <a:t>The literature review: Six steps to </a:t>
            </a:r>
            <a:r>
              <a:rPr lang="en-AU" i="1" dirty="0" smtClean="0"/>
              <a:t>success</a:t>
            </a:r>
          </a:p>
          <a:p>
            <a:r>
              <a:rPr lang="en-AU" i="1" dirty="0" smtClean="0"/>
              <a:t>                                                                      </a:t>
            </a:r>
            <a:r>
              <a:rPr lang="en-AU" dirty="0" smtClean="0"/>
              <a:t>(3</a:t>
            </a:r>
            <a:r>
              <a:rPr lang="en-AU" baseline="30000" dirty="0" smtClean="0"/>
              <a:t>rd</a:t>
            </a:r>
            <a:r>
              <a:rPr lang="en-AU" dirty="0" smtClean="0"/>
              <a:t> ed</a:t>
            </a:r>
            <a:r>
              <a:rPr lang="en-AU" dirty="0"/>
              <a:t>.). Thousand Oaks, CA: Corwin. </a:t>
            </a:r>
          </a:p>
          <a:p>
            <a:endParaRPr lang="en-AU" altLang="en-US" dirty="0"/>
          </a:p>
          <a:p>
            <a:r>
              <a:rPr lang="en-AU" altLang="en-US" dirty="0" smtClean="0"/>
              <a:t>       Ruby</a:t>
            </a:r>
            <a:r>
              <a:rPr lang="en-AU" altLang="en-US" dirty="0"/>
              <a:t>, </a:t>
            </a:r>
            <a:r>
              <a:rPr lang="en-AU" altLang="en-US" dirty="0" smtClean="0"/>
              <a:t>Lionel. </a:t>
            </a:r>
            <a:r>
              <a:rPr lang="en-AU" altLang="en-US" dirty="0"/>
              <a:t>(</a:t>
            </a:r>
            <a:r>
              <a:rPr lang="en-AU" altLang="en-US" dirty="0" smtClean="0"/>
              <a:t>1970.)  </a:t>
            </a:r>
            <a:r>
              <a:rPr lang="en-AU" altLang="en-US" i="1" dirty="0"/>
              <a:t>Logic and Critical </a:t>
            </a:r>
            <a:r>
              <a:rPr lang="en-AU" altLang="en-US" i="1" dirty="0" smtClean="0"/>
              <a:t>Thinking. </a:t>
            </a:r>
            <a:r>
              <a:rPr lang="en-AU" altLang="en-US" dirty="0" smtClean="0"/>
              <a:t>New York: </a:t>
            </a:r>
            <a:r>
              <a:rPr lang="en-AU" altLang="en-US" dirty="0"/>
              <a:t>Holt, Rinehart &amp; </a:t>
            </a:r>
            <a:r>
              <a:rPr lang="en-AU" altLang="en-US" dirty="0" smtClean="0"/>
              <a:t>Winston. </a:t>
            </a:r>
            <a:endParaRPr lang="en-AU" altLang="en-US" dirty="0"/>
          </a:p>
        </p:txBody>
      </p:sp>
    </p:spTree>
    <p:extLst>
      <p:ext uri="{BB962C8B-B14F-4D97-AF65-F5344CB8AC3E}">
        <p14:creationId xmlns:p14="http://schemas.microsoft.com/office/powerpoint/2010/main" val="3409435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22057" y="869154"/>
            <a:ext cx="114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                                      </a:t>
            </a:r>
            <a:r>
              <a:rPr lang="en-AU" sz="2800" b="1" i="1" dirty="0" smtClean="0"/>
              <a:t>What an argument is – and what it is not…</a:t>
            </a:r>
          </a:p>
          <a:p>
            <a:endParaRPr lang="en-AU" i="1" dirty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3859777" y="1686873"/>
            <a:ext cx="3763338" cy="86177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200" dirty="0" smtClean="0">
                <a:solidFill>
                  <a:srgbClr val="0070C0"/>
                </a:solidFill>
              </a:rPr>
              <a:t>‘The Argument Clinic’</a:t>
            </a:r>
            <a:endParaRPr lang="en-AU" sz="2000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469350" y="4685659"/>
            <a:ext cx="485453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hlinkClick r:id="rId4"/>
              </a:rPr>
              <a:t>https://www.youtube.com/watch?v=kQFKtI6gn9Y</a:t>
            </a:r>
            <a:endParaRPr lang="en-US" dirty="0"/>
          </a:p>
        </p:txBody>
      </p:sp>
      <p:pic>
        <p:nvPicPr>
          <p:cNvPr id="10" name="Picture 9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4226" y="2548647"/>
            <a:ext cx="2854440" cy="186876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779390" y="5408079"/>
            <a:ext cx="177311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(Up to 3 Min. 45 secs)</a:t>
            </a:r>
            <a:endParaRPr lang="en-AU" sz="1400" dirty="0"/>
          </a:p>
        </p:txBody>
      </p:sp>
    </p:spTree>
    <p:extLst>
      <p:ext uri="{BB962C8B-B14F-4D97-AF65-F5344CB8AC3E}">
        <p14:creationId xmlns:p14="http://schemas.microsoft.com/office/powerpoint/2010/main" val="22553872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22057" y="869154"/>
            <a:ext cx="114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 </a:t>
            </a:r>
            <a:r>
              <a:rPr lang="en-AU" b="1" dirty="0" smtClean="0"/>
              <a:t>                                             </a:t>
            </a:r>
            <a:r>
              <a:rPr lang="en-AU" sz="2800" b="1" dirty="0" smtClean="0"/>
              <a:t>THREE DEFINITIONS OF ARGUMENT</a:t>
            </a:r>
          </a:p>
          <a:p>
            <a:endParaRPr lang="en-AU" i="1" dirty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264340" y="1611085"/>
            <a:ext cx="9577829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dirty="0" smtClean="0">
                <a:solidFill>
                  <a:srgbClr val="0070C0"/>
                </a:solidFill>
              </a:rPr>
              <a:t>    </a:t>
            </a:r>
            <a:r>
              <a:rPr lang="en-AU" sz="2400" dirty="0" smtClean="0">
                <a:solidFill>
                  <a:srgbClr val="0070C0"/>
                </a:solidFill>
              </a:rPr>
              <a:t>“A </a:t>
            </a:r>
            <a:r>
              <a:rPr lang="en-AU" sz="2400" dirty="0">
                <a:solidFill>
                  <a:srgbClr val="0070C0"/>
                </a:solidFill>
              </a:rPr>
              <a:t>unit of discourse which states a </a:t>
            </a:r>
            <a:r>
              <a:rPr lang="en-AU" sz="2400" u="sng" dirty="0">
                <a:solidFill>
                  <a:srgbClr val="0070C0"/>
                </a:solidFill>
              </a:rPr>
              <a:t>proposition</a:t>
            </a:r>
            <a:r>
              <a:rPr lang="en-AU" sz="2400" dirty="0">
                <a:solidFill>
                  <a:srgbClr val="0070C0"/>
                </a:solidFill>
              </a:rPr>
              <a:t> and </a:t>
            </a:r>
          </a:p>
          <a:p>
            <a:r>
              <a:rPr lang="en-AU" sz="2400" dirty="0">
                <a:solidFill>
                  <a:srgbClr val="0070C0"/>
                </a:solidFill>
              </a:rPr>
              <a:t>   </a:t>
            </a:r>
            <a:r>
              <a:rPr lang="en-AU" sz="2400" dirty="0" smtClean="0">
                <a:solidFill>
                  <a:srgbClr val="0070C0"/>
                </a:solidFill>
              </a:rPr>
              <a:t>  supports </a:t>
            </a:r>
            <a:r>
              <a:rPr lang="en-AU" sz="2400" dirty="0">
                <a:solidFill>
                  <a:srgbClr val="0070C0"/>
                </a:solidFill>
              </a:rPr>
              <a:t>that proposition with </a:t>
            </a:r>
            <a:r>
              <a:rPr lang="en-AU" sz="2400" u="sng" dirty="0">
                <a:solidFill>
                  <a:srgbClr val="0070C0"/>
                </a:solidFill>
              </a:rPr>
              <a:t>reasons</a:t>
            </a:r>
            <a:r>
              <a:rPr lang="en-AU" sz="2400" dirty="0">
                <a:solidFill>
                  <a:srgbClr val="0070C0"/>
                </a:solidFill>
              </a:rPr>
              <a:t>.”                        </a:t>
            </a:r>
            <a:r>
              <a:rPr lang="en-AU" sz="1400" dirty="0"/>
              <a:t>(Ruby, 1970, P.1</a:t>
            </a:r>
            <a:r>
              <a:rPr lang="en-AU" sz="1400" dirty="0">
                <a:solidFill>
                  <a:srgbClr val="0070C0"/>
                </a:solidFill>
              </a:rPr>
              <a:t>)</a:t>
            </a:r>
          </a:p>
          <a:p>
            <a:endParaRPr lang="en-AU" dirty="0">
              <a:solidFill>
                <a:srgbClr val="0070C0"/>
              </a:solidFill>
            </a:endParaRPr>
          </a:p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>
              <a:solidFill>
                <a:srgbClr val="0070C0"/>
              </a:solidFill>
            </a:endParaRPr>
          </a:p>
          <a:p>
            <a:r>
              <a:rPr lang="en-AU" sz="2800" dirty="0" smtClean="0">
                <a:solidFill>
                  <a:srgbClr val="0070C0"/>
                </a:solidFill>
              </a:rPr>
              <a:t>   “</a:t>
            </a:r>
            <a:r>
              <a:rPr lang="en-AU" sz="2400" dirty="0">
                <a:solidFill>
                  <a:srgbClr val="0070C0"/>
                </a:solidFill>
              </a:rPr>
              <a:t>A </a:t>
            </a:r>
            <a:r>
              <a:rPr lang="en-AU" sz="2400" u="sng" dirty="0">
                <a:solidFill>
                  <a:srgbClr val="0070C0"/>
                </a:solidFill>
              </a:rPr>
              <a:t>set of claims</a:t>
            </a:r>
            <a:r>
              <a:rPr lang="en-AU" sz="2400" dirty="0">
                <a:solidFill>
                  <a:srgbClr val="0070C0"/>
                </a:solidFill>
              </a:rPr>
              <a:t> that a person puts forward…to show that some </a:t>
            </a:r>
          </a:p>
          <a:p>
            <a:r>
              <a:rPr lang="en-AU" sz="2400" dirty="0">
                <a:solidFill>
                  <a:srgbClr val="0070C0"/>
                </a:solidFill>
              </a:rPr>
              <a:t>     </a:t>
            </a:r>
            <a:r>
              <a:rPr lang="en-AU" sz="2400" dirty="0" smtClean="0">
                <a:solidFill>
                  <a:srgbClr val="0070C0"/>
                </a:solidFill>
              </a:rPr>
              <a:t>further </a:t>
            </a:r>
            <a:r>
              <a:rPr lang="en-AU" sz="2400" dirty="0">
                <a:solidFill>
                  <a:srgbClr val="0070C0"/>
                </a:solidFill>
              </a:rPr>
              <a:t>claim is </a:t>
            </a:r>
            <a:r>
              <a:rPr lang="en-AU" sz="2400" u="sng" dirty="0">
                <a:solidFill>
                  <a:srgbClr val="0070C0"/>
                </a:solidFill>
              </a:rPr>
              <a:t>rationally acceptable</a:t>
            </a:r>
            <a:r>
              <a:rPr lang="en-AU" sz="2400" dirty="0">
                <a:solidFill>
                  <a:srgbClr val="0070C0"/>
                </a:solidFill>
              </a:rPr>
              <a:t>.”                            </a:t>
            </a:r>
            <a:r>
              <a:rPr lang="en-AU" sz="1400" dirty="0"/>
              <a:t>(</a:t>
            </a:r>
            <a:r>
              <a:rPr lang="en-AU" sz="1400" dirty="0" err="1"/>
              <a:t>Govier</a:t>
            </a:r>
            <a:r>
              <a:rPr lang="en-AU" sz="1400" dirty="0"/>
              <a:t>, 1992, P.2)</a:t>
            </a:r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>
              <a:solidFill>
                <a:srgbClr val="0070C0"/>
              </a:solidFill>
            </a:endParaRPr>
          </a:p>
          <a:p>
            <a:r>
              <a:rPr lang="en-AU" sz="2800" dirty="0" smtClean="0">
                <a:solidFill>
                  <a:srgbClr val="0070C0"/>
                </a:solidFill>
              </a:rPr>
              <a:t>    </a:t>
            </a:r>
            <a:r>
              <a:rPr lang="en-AU" sz="2400" dirty="0" smtClean="0">
                <a:solidFill>
                  <a:srgbClr val="0070C0"/>
                </a:solidFill>
              </a:rPr>
              <a:t>“</a:t>
            </a:r>
            <a:r>
              <a:rPr lang="en-AU" sz="2400" u="sng" dirty="0">
                <a:solidFill>
                  <a:srgbClr val="0070C0"/>
                </a:solidFill>
              </a:rPr>
              <a:t>Reasoning</a:t>
            </a:r>
            <a:r>
              <a:rPr lang="en-AU" sz="2400" dirty="0">
                <a:solidFill>
                  <a:srgbClr val="0070C0"/>
                </a:solidFill>
              </a:rPr>
              <a:t> that seeks to establish the </a:t>
            </a:r>
            <a:r>
              <a:rPr lang="en-AU" sz="2400" u="sng" dirty="0">
                <a:solidFill>
                  <a:srgbClr val="0070C0"/>
                </a:solidFill>
              </a:rPr>
              <a:t>truth</a:t>
            </a:r>
            <a:r>
              <a:rPr lang="en-AU" sz="2400" dirty="0">
                <a:solidFill>
                  <a:srgbClr val="0070C0"/>
                </a:solidFill>
              </a:rPr>
              <a:t> of a </a:t>
            </a:r>
            <a:r>
              <a:rPr lang="en-AU" sz="2400" u="sng" dirty="0">
                <a:solidFill>
                  <a:srgbClr val="0070C0"/>
                </a:solidFill>
              </a:rPr>
              <a:t>doubtful</a:t>
            </a:r>
            <a:r>
              <a:rPr lang="en-AU" sz="2400" dirty="0">
                <a:solidFill>
                  <a:srgbClr val="0070C0"/>
                </a:solidFill>
              </a:rPr>
              <a:t> </a:t>
            </a:r>
            <a:r>
              <a:rPr lang="en-AU" sz="2400" dirty="0" smtClean="0">
                <a:solidFill>
                  <a:srgbClr val="0070C0"/>
                </a:solidFill>
              </a:rPr>
              <a:t>   </a:t>
            </a:r>
          </a:p>
          <a:p>
            <a:r>
              <a:rPr lang="en-AU" sz="2400" dirty="0">
                <a:solidFill>
                  <a:srgbClr val="0070C0"/>
                </a:solidFill>
              </a:rPr>
              <a:t> </a:t>
            </a:r>
            <a:r>
              <a:rPr lang="en-AU" sz="2400" dirty="0" smtClean="0">
                <a:solidFill>
                  <a:srgbClr val="0070C0"/>
                </a:solidFill>
              </a:rPr>
              <a:t>     </a:t>
            </a:r>
            <a:r>
              <a:rPr lang="en-AU" sz="2400" u="sng" dirty="0" smtClean="0">
                <a:solidFill>
                  <a:srgbClr val="0070C0"/>
                </a:solidFill>
              </a:rPr>
              <a:t>claim</a:t>
            </a:r>
            <a:r>
              <a:rPr lang="en-AU" sz="2400" dirty="0">
                <a:solidFill>
                  <a:srgbClr val="0070C0"/>
                </a:solidFill>
              </a:rPr>
              <a:t>.”     </a:t>
            </a:r>
            <a:r>
              <a:rPr lang="en-AU" sz="2400" dirty="0" smtClean="0">
                <a:solidFill>
                  <a:srgbClr val="0070C0"/>
                </a:solidFill>
              </a:rPr>
              <a:t>                                                                              </a:t>
            </a:r>
            <a:r>
              <a:rPr lang="en-AU" sz="2400" dirty="0" smtClean="0">
                <a:solidFill>
                  <a:srgbClr val="C00000"/>
                </a:solidFill>
              </a:rPr>
              <a:t> </a:t>
            </a:r>
            <a:r>
              <a:rPr lang="en-AU" sz="1400" dirty="0"/>
              <a:t>(Allen, 2004,  P.175)</a:t>
            </a:r>
          </a:p>
        </p:txBody>
      </p:sp>
    </p:spTree>
    <p:extLst>
      <p:ext uri="{BB962C8B-B14F-4D97-AF65-F5344CB8AC3E}">
        <p14:creationId xmlns:p14="http://schemas.microsoft.com/office/powerpoint/2010/main" val="42788837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22057" y="869154"/>
            <a:ext cx="114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 </a:t>
            </a:r>
            <a:r>
              <a:rPr lang="en-AU" b="1" dirty="0" smtClean="0"/>
              <a:t>                                             </a:t>
            </a:r>
            <a:r>
              <a:rPr lang="en-AU" sz="2800" b="1" dirty="0" smtClean="0"/>
              <a:t>ARGUMENT IN RESEARCH WRITING</a:t>
            </a:r>
          </a:p>
          <a:p>
            <a:endParaRPr lang="en-AU" i="1" dirty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1171977" y="1725927"/>
            <a:ext cx="9577829" cy="38472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000" dirty="0" smtClean="0"/>
              <a:t>Understanding the structures and processes of argumentation is crucial  for both </a:t>
            </a:r>
          </a:p>
          <a:p>
            <a:endParaRPr lang="en-AU" sz="2000" dirty="0">
              <a:solidFill>
                <a:srgbClr val="0070C0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AU" sz="2000" dirty="0" smtClean="0">
                <a:solidFill>
                  <a:srgbClr val="0070C0"/>
                </a:solidFill>
              </a:rPr>
              <a:t>performing critique </a:t>
            </a:r>
            <a:r>
              <a:rPr lang="en-AU" sz="2000" dirty="0" smtClean="0"/>
              <a:t>of the arguments of others </a:t>
            </a:r>
            <a:r>
              <a:rPr lang="en-AU" sz="2000" i="1" dirty="0" smtClean="0"/>
              <a:t>and</a:t>
            </a:r>
            <a:endParaRPr lang="en-AU" sz="2000" dirty="0" smtClean="0"/>
          </a:p>
          <a:p>
            <a:pPr marL="342900" indent="-342900">
              <a:buFont typeface="Arial" pitchFamily="34" charset="0"/>
              <a:buChar char="•"/>
            </a:pPr>
            <a:r>
              <a:rPr lang="en-AU" sz="2000" dirty="0" smtClean="0">
                <a:solidFill>
                  <a:srgbClr val="0070C0"/>
                </a:solidFill>
              </a:rPr>
              <a:t>constructing</a:t>
            </a:r>
            <a:r>
              <a:rPr lang="en-AU" sz="2000" dirty="0" smtClean="0"/>
              <a:t> one’s own arguments.</a:t>
            </a:r>
          </a:p>
          <a:p>
            <a:endParaRPr lang="en-AU" sz="2000" dirty="0"/>
          </a:p>
          <a:p>
            <a:endParaRPr lang="en-AU" sz="2400" i="1" dirty="0" smtClean="0"/>
          </a:p>
          <a:p>
            <a:r>
              <a:rPr lang="en-AU" sz="2400" i="1" dirty="0" smtClean="0"/>
              <a:t>Argument in research writing must follow the basic rules of sound </a:t>
            </a:r>
          </a:p>
          <a:p>
            <a:endParaRPr lang="en-AU" sz="2400" i="1" dirty="0"/>
          </a:p>
          <a:p>
            <a:r>
              <a:rPr lang="en-AU" sz="2400" i="1" dirty="0" smtClean="0"/>
              <a:t>argumentation, however it often acquires  of </a:t>
            </a:r>
            <a:r>
              <a:rPr lang="en-AU" sz="2400" i="1" dirty="0" smtClean="0">
                <a:solidFill>
                  <a:srgbClr val="00609F"/>
                </a:solidFill>
              </a:rPr>
              <a:t>a level of complexity in the </a:t>
            </a:r>
          </a:p>
          <a:p>
            <a:endParaRPr lang="en-AU" sz="2400" i="1" dirty="0">
              <a:solidFill>
                <a:srgbClr val="00609F"/>
              </a:solidFill>
            </a:endParaRPr>
          </a:p>
          <a:p>
            <a:r>
              <a:rPr lang="en-AU" sz="2400" i="1" dirty="0" smtClean="0">
                <a:solidFill>
                  <a:srgbClr val="00609F"/>
                </a:solidFill>
              </a:rPr>
              <a:t>ways in which it moves between and links different </a:t>
            </a:r>
            <a:r>
              <a:rPr lang="en-AU" sz="2400" i="1" u="sng" dirty="0" smtClean="0">
                <a:solidFill>
                  <a:srgbClr val="00609F"/>
                </a:solidFill>
              </a:rPr>
              <a:t>forms</a:t>
            </a:r>
            <a:r>
              <a:rPr lang="en-AU" sz="2400" i="1" dirty="0" smtClean="0">
                <a:solidFill>
                  <a:srgbClr val="00609F"/>
                </a:solidFill>
              </a:rPr>
              <a:t> of argument</a:t>
            </a:r>
            <a:r>
              <a:rPr lang="en-AU" sz="2400" i="1" dirty="0" smtClean="0"/>
              <a:t>.</a:t>
            </a:r>
            <a:endParaRPr lang="en-AU" sz="1400" dirty="0"/>
          </a:p>
        </p:txBody>
      </p:sp>
    </p:spTree>
    <p:extLst>
      <p:ext uri="{BB962C8B-B14F-4D97-AF65-F5344CB8AC3E}">
        <p14:creationId xmlns:p14="http://schemas.microsoft.com/office/powerpoint/2010/main" val="127654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472970" y="534778"/>
            <a:ext cx="114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 </a:t>
            </a:r>
            <a:r>
              <a:rPr lang="en-AU" b="1" dirty="0" smtClean="0"/>
              <a:t>                                                        </a:t>
            </a:r>
            <a:r>
              <a:rPr lang="en-AU" sz="2800" b="1" dirty="0" smtClean="0"/>
              <a:t>Definition of terms</a:t>
            </a:r>
          </a:p>
          <a:p>
            <a:endParaRPr lang="en-AU" i="1" dirty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849071" y="1504587"/>
            <a:ext cx="9577829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2000" dirty="0"/>
              <a:t>Proposition</a:t>
            </a:r>
          </a:p>
          <a:p>
            <a:r>
              <a:rPr lang="en-AU" altLang="en-US" sz="2000" dirty="0"/>
              <a:t>Claim</a:t>
            </a:r>
          </a:p>
          <a:p>
            <a:r>
              <a:rPr lang="en-AU" altLang="en-US" sz="2000" dirty="0"/>
              <a:t>Premise</a:t>
            </a:r>
          </a:p>
          <a:p>
            <a:r>
              <a:rPr lang="en-AU" altLang="en-US" sz="2000" dirty="0"/>
              <a:t>Conclusion</a:t>
            </a:r>
          </a:p>
          <a:p>
            <a:r>
              <a:rPr lang="en-AU" altLang="en-US" sz="2000" dirty="0" smtClean="0"/>
              <a:t>Assumption</a:t>
            </a:r>
            <a:endParaRPr lang="en-AU" altLang="en-US" sz="2000" dirty="0"/>
          </a:p>
          <a:p>
            <a:r>
              <a:rPr lang="en-AU" altLang="en-US" sz="2000" dirty="0"/>
              <a:t>Law of </a:t>
            </a:r>
            <a:r>
              <a:rPr lang="en-AU" altLang="en-US" sz="2000" dirty="0" smtClean="0"/>
              <a:t>non-contradiction</a:t>
            </a:r>
          </a:p>
          <a:p>
            <a:r>
              <a:rPr lang="en-AU" altLang="en-US" sz="2000" dirty="0" smtClean="0"/>
              <a:t>Truth/Validity/cogency</a:t>
            </a:r>
            <a:endParaRPr lang="en-AU" altLang="en-US" sz="2000" dirty="0"/>
          </a:p>
          <a:p>
            <a:r>
              <a:rPr lang="en-AU" altLang="en-US" sz="2000" dirty="0" smtClean="0"/>
              <a:t>Fallacy</a:t>
            </a:r>
          </a:p>
          <a:p>
            <a:r>
              <a:rPr lang="en-AU" altLang="en-US" sz="2000" dirty="0" smtClean="0"/>
              <a:t>Formal/informal argument</a:t>
            </a:r>
          </a:p>
          <a:p>
            <a:r>
              <a:rPr lang="en-AU" altLang="en-US" sz="2000" dirty="0" smtClean="0"/>
              <a:t>Deductive </a:t>
            </a:r>
            <a:r>
              <a:rPr lang="en-AU" altLang="en-US" sz="2000" dirty="0"/>
              <a:t>argument</a:t>
            </a:r>
          </a:p>
          <a:p>
            <a:r>
              <a:rPr lang="en-AU" altLang="en-US" sz="2000" dirty="0"/>
              <a:t>Inductive argument</a:t>
            </a:r>
          </a:p>
          <a:p>
            <a:r>
              <a:rPr lang="en-AU" altLang="en-US" sz="2000" dirty="0" err="1"/>
              <a:t>Abductive</a:t>
            </a:r>
            <a:r>
              <a:rPr lang="en-AU" altLang="en-US" sz="2000" dirty="0"/>
              <a:t> </a:t>
            </a:r>
            <a:r>
              <a:rPr lang="en-AU" altLang="en-US" sz="2000" dirty="0" smtClean="0"/>
              <a:t>argument</a:t>
            </a:r>
          </a:p>
          <a:p>
            <a:r>
              <a:rPr lang="en-AU" altLang="en-US" sz="2000" dirty="0" smtClean="0"/>
              <a:t>Conductive argument</a:t>
            </a:r>
          </a:p>
          <a:p>
            <a:r>
              <a:rPr lang="en-AU" altLang="en-US" sz="2000" dirty="0"/>
              <a:t>W</a:t>
            </a:r>
            <a:r>
              <a:rPr lang="en-AU" altLang="en-US" sz="2000" dirty="0" smtClean="0"/>
              <a:t>arrant</a:t>
            </a:r>
          </a:p>
          <a:p>
            <a:endParaRPr lang="en-AU" altLang="en-US" sz="2000" dirty="0" smtClean="0"/>
          </a:p>
        </p:txBody>
      </p:sp>
    </p:spTree>
    <p:extLst>
      <p:ext uri="{BB962C8B-B14F-4D97-AF65-F5344CB8AC3E}">
        <p14:creationId xmlns:p14="http://schemas.microsoft.com/office/powerpoint/2010/main" val="281277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44651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762000" y="424637"/>
            <a:ext cx="114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 </a:t>
            </a:r>
            <a:r>
              <a:rPr lang="en-AU" b="1" dirty="0" smtClean="0"/>
              <a:t>                                                              </a:t>
            </a:r>
            <a:r>
              <a:rPr lang="en-AU" sz="2800" b="1" dirty="0" smtClean="0"/>
              <a:t>DEFINITION OF TERMS</a:t>
            </a:r>
          </a:p>
          <a:p>
            <a:endParaRPr lang="en-AU" i="1" dirty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66213" y="845372"/>
            <a:ext cx="9569559" cy="72635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2800" b="1" dirty="0" smtClean="0"/>
              <a:t>Proposition/claim </a:t>
            </a:r>
            <a:r>
              <a:rPr lang="en-AU" altLang="en-US" sz="2800" dirty="0" smtClean="0">
                <a:solidFill>
                  <a:srgbClr val="7030A0"/>
                </a:solidFill>
              </a:rPr>
              <a:t>             </a:t>
            </a:r>
          </a:p>
          <a:p>
            <a:r>
              <a:rPr lang="en-AU" altLang="en-US" sz="2000" i="1" dirty="0" smtClean="0">
                <a:solidFill>
                  <a:srgbClr val="0070C0"/>
                </a:solidFill>
              </a:rPr>
              <a:t>A </a:t>
            </a:r>
            <a:r>
              <a:rPr lang="en-AU" altLang="en-US" sz="2000" i="1" dirty="0">
                <a:solidFill>
                  <a:srgbClr val="0070C0"/>
                </a:solidFill>
              </a:rPr>
              <a:t>sentence which states that something </a:t>
            </a:r>
            <a:r>
              <a:rPr lang="en-AU" altLang="en-US" sz="2000" i="1" u="sng" dirty="0" smtClean="0">
                <a:solidFill>
                  <a:srgbClr val="0070C0"/>
                </a:solidFill>
              </a:rPr>
              <a:t>is</a:t>
            </a:r>
            <a:r>
              <a:rPr lang="en-AU" altLang="en-US" sz="2000" i="1" dirty="0" smtClean="0">
                <a:solidFill>
                  <a:srgbClr val="0070C0"/>
                </a:solidFill>
              </a:rPr>
              <a:t> the case.</a:t>
            </a:r>
          </a:p>
          <a:p>
            <a:endParaRPr lang="en-AU" altLang="en-US" sz="2800" b="1" dirty="0" smtClean="0"/>
          </a:p>
          <a:p>
            <a:r>
              <a:rPr lang="en-AU" altLang="en-US" sz="2800" b="1" dirty="0" smtClean="0"/>
              <a:t>Premise  </a:t>
            </a:r>
            <a:r>
              <a:rPr lang="en-AU" altLang="en-US" sz="2800" b="1" i="1" dirty="0" smtClean="0"/>
              <a:t>        </a:t>
            </a:r>
          </a:p>
          <a:p>
            <a:r>
              <a:rPr lang="en-AU" altLang="en-US" sz="2000" i="1" dirty="0" smtClean="0">
                <a:solidFill>
                  <a:srgbClr val="0070C0"/>
                </a:solidFill>
              </a:rPr>
              <a:t>A </a:t>
            </a:r>
            <a:r>
              <a:rPr lang="en-AU" altLang="en-US" sz="2000" i="1" dirty="0">
                <a:solidFill>
                  <a:srgbClr val="0070C0"/>
                </a:solidFill>
              </a:rPr>
              <a:t>claim which is provided as evidence to support </a:t>
            </a:r>
            <a:r>
              <a:rPr lang="en-AU" altLang="en-US" sz="2000" i="1" dirty="0" smtClean="0">
                <a:solidFill>
                  <a:srgbClr val="0070C0"/>
                </a:solidFill>
              </a:rPr>
              <a:t>another claim (a </a:t>
            </a:r>
            <a:r>
              <a:rPr lang="en-AU" altLang="en-US" sz="2000" i="1" dirty="0">
                <a:solidFill>
                  <a:srgbClr val="0070C0"/>
                </a:solidFill>
              </a:rPr>
              <a:t>conclusion).</a:t>
            </a:r>
          </a:p>
          <a:p>
            <a:endParaRPr lang="en-AU" altLang="en-US" sz="2800" b="1" dirty="0" smtClean="0"/>
          </a:p>
          <a:p>
            <a:r>
              <a:rPr lang="en-AU" altLang="en-US" sz="2800" b="1" dirty="0" smtClean="0"/>
              <a:t>Conclusion </a:t>
            </a:r>
            <a:r>
              <a:rPr lang="en-AU" altLang="en-US" sz="3600" b="1" dirty="0" smtClean="0"/>
              <a:t>   </a:t>
            </a:r>
          </a:p>
          <a:p>
            <a:r>
              <a:rPr lang="en-AU" altLang="en-US" sz="2000" i="1" dirty="0" smtClean="0">
                <a:solidFill>
                  <a:srgbClr val="0070C0"/>
                </a:solidFill>
              </a:rPr>
              <a:t>A claim which is supported by one or more premises.</a:t>
            </a:r>
          </a:p>
          <a:p>
            <a:endParaRPr lang="en-AU" altLang="en-US" sz="2000" b="1" dirty="0" smtClean="0"/>
          </a:p>
          <a:p>
            <a:r>
              <a:rPr lang="en-AU" altLang="en-US" sz="2800" b="1" dirty="0" smtClean="0"/>
              <a:t>Assumption   </a:t>
            </a:r>
          </a:p>
          <a:p>
            <a:r>
              <a:rPr lang="en-AU" altLang="en-US" sz="2000" i="1" dirty="0" smtClean="0">
                <a:solidFill>
                  <a:srgbClr val="0070C0"/>
                </a:solidFill>
              </a:rPr>
              <a:t>A claim/condition which can be explicitly stated OR implicitly given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.</a:t>
            </a:r>
          </a:p>
          <a:p>
            <a:endParaRPr lang="en-AU" altLang="en-US" sz="2800" b="1" dirty="0" smtClean="0"/>
          </a:p>
          <a:p>
            <a:r>
              <a:rPr lang="en-AU" altLang="en-US" sz="2800" b="1" dirty="0" smtClean="0"/>
              <a:t>Law of non-contradiction (LNC)  </a:t>
            </a:r>
          </a:p>
          <a:p>
            <a:r>
              <a:rPr lang="en-AU" altLang="en-US" sz="2000" i="1" dirty="0">
                <a:solidFill>
                  <a:srgbClr val="0070C0"/>
                </a:solidFill>
              </a:rPr>
              <a:t>N</a:t>
            </a:r>
            <a:r>
              <a:rPr lang="en-AU" altLang="en-US" sz="2000" i="1" dirty="0" smtClean="0">
                <a:solidFill>
                  <a:srgbClr val="0070C0"/>
                </a:solidFill>
              </a:rPr>
              <a:t>othing can be said to be both true </a:t>
            </a:r>
            <a:r>
              <a:rPr lang="en-AU" altLang="en-US" sz="2000" i="1" u="sng" dirty="0" smtClean="0">
                <a:solidFill>
                  <a:srgbClr val="0070C0"/>
                </a:solidFill>
              </a:rPr>
              <a:t>and</a:t>
            </a:r>
            <a:r>
              <a:rPr lang="en-AU" altLang="en-US" sz="2000" i="1" dirty="0" smtClean="0">
                <a:solidFill>
                  <a:srgbClr val="0070C0"/>
                </a:solidFill>
              </a:rPr>
              <a:t> not true at the same time and in the same way.</a:t>
            </a:r>
            <a:endParaRPr lang="en-AU" altLang="en-US" sz="2000" b="1" dirty="0"/>
          </a:p>
          <a:p>
            <a:endParaRPr lang="en-AU" altLang="en-US" sz="2800" i="1" dirty="0"/>
          </a:p>
          <a:p>
            <a:endParaRPr lang="en-AU" altLang="en-US" sz="3200" dirty="0"/>
          </a:p>
          <a:p>
            <a:endParaRPr lang="en-AU" altLang="en-US" sz="3200" dirty="0"/>
          </a:p>
          <a:p>
            <a:endParaRPr lang="en-AU" altLang="en-US" i="1" dirty="0"/>
          </a:p>
        </p:txBody>
      </p:sp>
    </p:spTree>
    <p:extLst>
      <p:ext uri="{BB962C8B-B14F-4D97-AF65-F5344CB8AC3E}">
        <p14:creationId xmlns:p14="http://schemas.microsoft.com/office/powerpoint/2010/main" val="4522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</a:t>
            </a:r>
            <a:r>
              <a:rPr lang="en-AU" b="1" i="1" dirty="0" smtClean="0"/>
              <a:t>Argument  in research writing</a:t>
            </a:r>
            <a:endParaRPr lang="en-AU" b="1" i="1" dirty="0"/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633984" y="558171"/>
            <a:ext cx="1143000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/>
              <a:t> </a:t>
            </a:r>
            <a:r>
              <a:rPr lang="en-AU" b="1" dirty="0" smtClean="0"/>
              <a:t>                                                                   </a:t>
            </a:r>
            <a:r>
              <a:rPr lang="en-AU" sz="2800" b="1" dirty="0" smtClean="0"/>
              <a:t>DEFINITION OF TERMS</a:t>
            </a:r>
          </a:p>
          <a:p>
            <a:endParaRPr lang="en-AU" i="1" dirty="0"/>
          </a:p>
          <a:p>
            <a:endParaRPr lang="en-AU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71977" y="1946372"/>
            <a:ext cx="184731" cy="31393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33984" y="1204502"/>
            <a:ext cx="9569559" cy="80021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altLang="en-US" sz="2800" b="1" dirty="0" smtClean="0"/>
              <a:t>Truth</a:t>
            </a:r>
          </a:p>
          <a:p>
            <a:pPr marL="342900" indent="-342900">
              <a:buFont typeface="Arial" pitchFamily="34" charset="0"/>
              <a:buChar char="•"/>
            </a:pPr>
            <a:r>
              <a:rPr lang="en-AU" altLang="en-US" sz="2400" dirty="0">
                <a:solidFill>
                  <a:srgbClr val="C00000"/>
                </a:solidFill>
              </a:rPr>
              <a:t>Correspondence theory</a:t>
            </a:r>
            <a:r>
              <a:rPr lang="en-AU" altLang="en-US" sz="3200" dirty="0">
                <a:solidFill>
                  <a:srgbClr val="C00000"/>
                </a:solidFill>
              </a:rPr>
              <a:t>   </a:t>
            </a:r>
            <a:r>
              <a:rPr lang="en-AU" altLang="en-US" sz="3200" dirty="0" smtClean="0">
                <a:solidFill>
                  <a:srgbClr val="C00000"/>
                </a:solidFill>
              </a:rPr>
              <a:t>  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when</a:t>
            </a:r>
            <a:r>
              <a:rPr lang="en-AU" altLang="en-US" sz="3200" dirty="0" smtClean="0"/>
              <a:t>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a </a:t>
            </a:r>
            <a:r>
              <a:rPr lang="en-AU" altLang="en-US" sz="2400" i="1" dirty="0">
                <a:solidFill>
                  <a:srgbClr val="0070C0"/>
                </a:solidFill>
              </a:rPr>
              <a:t>‘true’ sentence accurately reflects       </a:t>
            </a:r>
          </a:p>
          <a:p>
            <a:r>
              <a:rPr lang="en-AU" altLang="en-US" sz="2400" i="1" dirty="0">
                <a:solidFill>
                  <a:srgbClr val="0070C0"/>
                </a:solidFill>
              </a:rPr>
              <a:t>                                                      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‘the world’ as </a:t>
            </a:r>
            <a:r>
              <a:rPr lang="en-AU" altLang="en-US" sz="2400" i="1" dirty="0">
                <a:solidFill>
                  <a:srgbClr val="0070C0"/>
                </a:solidFill>
              </a:rPr>
              <a:t>it is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.</a:t>
            </a:r>
          </a:p>
          <a:p>
            <a:endParaRPr lang="en-AU" altLang="en-US" sz="2400" i="1" dirty="0">
              <a:solidFill>
                <a:srgbClr val="0070C0"/>
              </a:solidFill>
            </a:endParaRPr>
          </a:p>
          <a:p>
            <a:pPr marL="342900" indent="-342900">
              <a:buFont typeface="Arial" pitchFamily="34" charset="0"/>
              <a:buChar char="•"/>
            </a:pPr>
            <a:r>
              <a:rPr lang="en-AU" altLang="en-US" sz="2400" dirty="0" smtClean="0">
                <a:solidFill>
                  <a:srgbClr val="C00000"/>
                </a:solidFill>
              </a:rPr>
              <a:t>Coherence </a:t>
            </a:r>
            <a:r>
              <a:rPr lang="en-AU" altLang="en-US" sz="2400" dirty="0">
                <a:solidFill>
                  <a:srgbClr val="C00000"/>
                </a:solidFill>
              </a:rPr>
              <a:t>theory</a:t>
            </a:r>
            <a:r>
              <a:rPr lang="en-AU" altLang="en-US" sz="3200" dirty="0"/>
              <a:t>             </a:t>
            </a:r>
            <a:r>
              <a:rPr lang="en-AU" altLang="en-US" sz="2400" i="1" dirty="0">
                <a:solidFill>
                  <a:srgbClr val="0070C0"/>
                </a:solidFill>
              </a:rPr>
              <a:t>‘truth’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seen as </a:t>
            </a:r>
            <a:r>
              <a:rPr lang="en-AU" altLang="en-US" sz="2400" i="1" dirty="0">
                <a:solidFill>
                  <a:srgbClr val="0070C0"/>
                </a:solidFill>
              </a:rPr>
              <a:t>overall coherence among</a:t>
            </a:r>
          </a:p>
          <a:p>
            <a:r>
              <a:rPr lang="en-AU" altLang="en-US" sz="2400" i="1" dirty="0">
                <a:solidFill>
                  <a:srgbClr val="0070C0"/>
                </a:solidFill>
              </a:rPr>
              <a:t>                                                        sentences or propositions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.</a:t>
            </a:r>
          </a:p>
          <a:p>
            <a:endParaRPr lang="en-AU" altLang="en-US" sz="2400" b="1" i="1" dirty="0" smtClean="0">
              <a:solidFill>
                <a:srgbClr val="0070C0"/>
              </a:solidFill>
            </a:endParaRPr>
          </a:p>
          <a:p>
            <a:r>
              <a:rPr lang="en-AU" altLang="en-US" sz="2800" b="1" dirty="0" smtClean="0"/>
              <a:t>Validity                                 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An </a:t>
            </a:r>
            <a:r>
              <a:rPr lang="en-AU" altLang="en-US" sz="2400" i="1" dirty="0">
                <a:solidFill>
                  <a:srgbClr val="0070C0"/>
                </a:solidFill>
              </a:rPr>
              <a:t>argument is said to be valid, if its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   </a:t>
            </a:r>
          </a:p>
          <a:p>
            <a:r>
              <a:rPr lang="en-AU" altLang="en-US" sz="2400" i="1" dirty="0">
                <a:solidFill>
                  <a:srgbClr val="0070C0"/>
                </a:solidFill>
              </a:rPr>
              <a:t>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                                                        conclusion follows necessarily  </a:t>
            </a:r>
            <a:r>
              <a:rPr lang="en-AU" altLang="en-US" sz="2400" i="1" dirty="0">
                <a:solidFill>
                  <a:srgbClr val="0070C0"/>
                </a:solidFill>
              </a:rPr>
              <a:t>from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its </a:t>
            </a:r>
          </a:p>
          <a:p>
            <a:r>
              <a:rPr lang="en-AU" altLang="en-US" sz="2400" i="1" dirty="0">
                <a:solidFill>
                  <a:srgbClr val="0070C0"/>
                </a:solidFill>
              </a:rPr>
              <a:t>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                                                        premises (which are true).</a:t>
            </a:r>
            <a:endParaRPr lang="en-AU" altLang="en-US" sz="2400" i="1" u="sng" dirty="0" smtClean="0">
              <a:solidFill>
                <a:srgbClr val="0070C0"/>
              </a:solidFill>
            </a:endParaRPr>
          </a:p>
          <a:p>
            <a:endParaRPr lang="en-AU" altLang="en-US" sz="2400" b="1" i="1" dirty="0" smtClean="0">
              <a:solidFill>
                <a:srgbClr val="0070C0"/>
              </a:solidFill>
            </a:endParaRPr>
          </a:p>
          <a:p>
            <a:r>
              <a:rPr lang="en-AU" altLang="en-US" sz="2800" b="1" dirty="0" smtClean="0"/>
              <a:t> Fallacy                                 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A mistaken argument or mistaken step in </a:t>
            </a:r>
          </a:p>
          <a:p>
            <a:r>
              <a:rPr lang="en-AU" altLang="en-US" sz="2400" i="1" dirty="0">
                <a:solidFill>
                  <a:srgbClr val="0070C0"/>
                </a:solidFill>
              </a:rPr>
              <a:t>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                                                       an argument. Fallacious arguments </a:t>
            </a:r>
          </a:p>
          <a:p>
            <a:r>
              <a:rPr lang="en-AU" altLang="en-US" sz="2400" i="1" dirty="0">
                <a:solidFill>
                  <a:srgbClr val="0070C0"/>
                </a:solidFill>
              </a:rPr>
              <a:t> </a:t>
            </a:r>
            <a:r>
              <a:rPr lang="en-AU" altLang="en-US" sz="2400" i="1" dirty="0" smtClean="0">
                <a:solidFill>
                  <a:srgbClr val="0070C0"/>
                </a:solidFill>
              </a:rPr>
              <a:t>                                                       are not cogent.</a:t>
            </a:r>
          </a:p>
          <a:p>
            <a:r>
              <a:rPr lang="en-AU" altLang="en-US" sz="2400" b="1" i="1" dirty="0">
                <a:solidFill>
                  <a:srgbClr val="0070C0"/>
                </a:solidFill>
              </a:rPr>
              <a:t> </a:t>
            </a:r>
            <a:r>
              <a:rPr lang="en-AU" altLang="en-US" sz="2400" b="1" i="1" dirty="0" smtClean="0">
                <a:solidFill>
                  <a:srgbClr val="0070C0"/>
                </a:solidFill>
              </a:rPr>
              <a:t>                                                       </a:t>
            </a:r>
            <a:r>
              <a:rPr lang="en-AU" altLang="en-US" sz="2800" b="1" dirty="0" smtClean="0"/>
              <a:t>     </a:t>
            </a:r>
            <a:endParaRPr lang="en-AU" altLang="en-US" sz="2400" b="1" dirty="0" smtClean="0"/>
          </a:p>
          <a:p>
            <a:endParaRPr lang="en-AU" altLang="en-US" sz="4000" i="1" dirty="0" smtClean="0"/>
          </a:p>
          <a:p>
            <a:endParaRPr lang="en-AU" altLang="en-US" sz="3200" dirty="0" smtClean="0"/>
          </a:p>
          <a:p>
            <a:endParaRPr lang="en-AU" altLang="en-US" sz="3200" dirty="0" smtClean="0"/>
          </a:p>
          <a:p>
            <a:endParaRPr lang="en-AU" altLang="en-US" i="1" dirty="0"/>
          </a:p>
        </p:txBody>
      </p:sp>
    </p:spTree>
    <p:extLst>
      <p:ext uri="{BB962C8B-B14F-4D97-AF65-F5344CB8AC3E}">
        <p14:creationId xmlns:p14="http://schemas.microsoft.com/office/powerpoint/2010/main" val="5175378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SP Powerpoint.potx" id="{00C5504F-0846-4785-9E6D-E66C91DAB5D2}" vid="{71F861CC-5C4E-41E5-ABF2-59154C45982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GRASP Powerpoint</Template>
  <TotalTime>6284</TotalTime>
  <Words>2605</Words>
  <Application>Microsoft Office PowerPoint</Application>
  <PresentationFormat>Widescreen</PresentationFormat>
  <Paragraphs>763</Paragraphs>
  <Slides>31</Slides>
  <Notes>31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7" baseType="lpstr">
      <vt:lpstr>Arial</vt:lpstr>
      <vt:lpstr>Calibri</vt:lpstr>
      <vt:lpstr>Calibri Light</vt:lpstr>
      <vt:lpstr>SansaSoft Pro Normal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Curtin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Seats</dc:creator>
  <cp:lastModifiedBy>Michael Seats</cp:lastModifiedBy>
  <cp:revision>201</cp:revision>
  <cp:lastPrinted>2018-04-04T06:33:39Z</cp:lastPrinted>
  <dcterms:created xsi:type="dcterms:W3CDTF">2018-02-21T05:05:54Z</dcterms:created>
  <dcterms:modified xsi:type="dcterms:W3CDTF">2018-04-09T05:38:35Z</dcterms:modified>
</cp:coreProperties>
</file>