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256" r:id="rId2"/>
    <p:sldId id="258" r:id="rId3"/>
    <p:sldId id="267" r:id="rId4"/>
    <p:sldId id="282" r:id="rId5"/>
    <p:sldId id="266" r:id="rId6"/>
    <p:sldId id="268" r:id="rId7"/>
    <p:sldId id="283" r:id="rId8"/>
    <p:sldId id="269" r:id="rId9"/>
    <p:sldId id="263" r:id="rId10"/>
    <p:sldId id="262" r:id="rId11"/>
    <p:sldId id="270" r:id="rId12"/>
    <p:sldId id="271" r:id="rId13"/>
    <p:sldId id="272" r:id="rId14"/>
    <p:sldId id="274" r:id="rId15"/>
    <p:sldId id="275" r:id="rId16"/>
    <p:sldId id="276" r:id="rId17"/>
    <p:sldId id="277" r:id="rId18"/>
    <p:sldId id="278" r:id="rId19"/>
    <p:sldId id="285" r:id="rId20"/>
    <p:sldId id="280" r:id="rId21"/>
    <p:sldId id="281" r:id="rId22"/>
    <p:sldId id="264" r:id="rId23"/>
    <p:sldId id="284" r:id="rId24"/>
    <p:sldId id="265" r:id="rId25"/>
    <p:sldId id="259" r:id="rId26"/>
  </p:sldIdLst>
  <p:sldSz cx="12192000" cy="6858000"/>
  <p:notesSz cx="6805613" cy="99393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58C0A"/>
    <a:srgbClr val="00609F"/>
    <a:srgbClr val="78227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474" autoAdjust="0"/>
    <p:restoredTop sz="94660"/>
  </p:normalViewPr>
  <p:slideViewPr>
    <p:cSldViewPr snapToGrid="0">
      <p:cViewPr varScale="1">
        <p:scale>
          <a:sx n="102" d="100"/>
          <a:sy n="102" d="100"/>
        </p:scale>
        <p:origin x="114" y="42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AB0012-EB3A-4BC8-9D57-03524E03AC54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7E84BC-595E-4904-A10F-24E342386854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3778124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4939" y="0"/>
            <a:ext cx="2949099" cy="49869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F45540-3289-4F81-908D-BBF3B2F793F9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3013"/>
            <a:ext cx="5961063" cy="33543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0562" y="4783307"/>
            <a:ext cx="5444490" cy="3913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4939" y="9440647"/>
            <a:ext cx="2949099" cy="49869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271362D-48D4-44D8-A9E7-EAA5B95AB319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599498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47381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9206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76350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284677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9600349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1960721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24574756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2645831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4559330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56068600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19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6406271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5381787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7520623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4517406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077719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48119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464110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25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146128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9923328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8029744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477375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95667245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7206594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210150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71362D-48D4-44D8-A9E7-EAA5B95AB319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970770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3080632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1717619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242026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774664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448714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8653819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928700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975986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036762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5760729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0946816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85B8033-AFA6-4A82-9C15-3FB49BB0B940}" type="datetimeFigureOut">
              <a:rPr lang="en-AU" smtClean="0"/>
              <a:t>5/03/2018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928A189-3F4C-4B94-A37B-7131C6E18F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61407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mailto:researchdata@curtin.edu.au" TargetMode="External"/><Relationship Id="rId3" Type="http://schemas.openxmlformats.org/officeDocument/2006/relationships/image" Target="../media/image1.png"/><Relationship Id="rId7" Type="http://schemas.openxmlformats.org/officeDocument/2006/relationships/hyperlink" Target="https://bookings.library.curtin.edu.au/calendar/workshops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ibguides.library.curtin.edu.au/research-data-management" TargetMode="External"/><Relationship Id="rId5" Type="http://schemas.openxmlformats.org/officeDocument/2006/relationships/hyperlink" Target="dmp.curtin.edu.au" TargetMode="External"/><Relationship Id="rId4" Type="http://schemas.openxmlformats.org/officeDocument/2006/relationships/hyperlink" Target="http://dmp.curtin.edu.a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.tmp"/><Relationship Id="rId4" Type="http://schemas.openxmlformats.org/officeDocument/2006/relationships/hyperlink" Target="https://www.youtube.com/watch?v=h2EjOte1BTw" TargetMode="Externa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hyperlink" Target="http://2.bp.blogspot.com/-TtwGhDgtAOY/TZiZUM377vI/AAAAAAAAAqo/qWqEh2JT_bU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hyperlink" Target="http://matt.might.net/articles/phd-school-in-pictures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" y="0"/>
            <a:ext cx="12192001" cy="1457327"/>
            <a:chOff x="-1" y="0"/>
            <a:chExt cx="12192001" cy="1457327"/>
          </a:xfrm>
        </p:grpSpPr>
        <p:grpSp>
          <p:nvGrpSpPr>
            <p:cNvPr id="14" name="Group 13"/>
            <p:cNvGrpSpPr/>
            <p:nvPr/>
          </p:nvGrpSpPr>
          <p:grpSpPr>
            <a:xfrm>
              <a:off x="-1" y="0"/>
              <a:ext cx="12192000" cy="1457327"/>
              <a:chOff x="0" y="-3"/>
              <a:chExt cx="12182400" cy="1353603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0" y="-1"/>
                <a:ext cx="1353600" cy="1353600"/>
              </a:xfrm>
              <a:prstGeom prst="rect">
                <a:avLst/>
              </a:prstGeom>
              <a:solidFill>
                <a:srgbClr val="7822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353600" y="0"/>
                <a:ext cx="1353600" cy="1353600"/>
              </a:xfrm>
              <a:prstGeom prst="rect">
                <a:avLst/>
              </a:prstGeom>
              <a:solidFill>
                <a:srgbClr val="0060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2707200" y="-1"/>
                <a:ext cx="1353600" cy="1353600"/>
              </a:xfrm>
              <a:prstGeom prst="rect">
                <a:avLst/>
              </a:prstGeom>
              <a:solidFill>
                <a:srgbClr val="B58C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060800" y="-2"/>
                <a:ext cx="1353600" cy="1353600"/>
              </a:xfrm>
              <a:prstGeom prst="rect">
                <a:avLst/>
              </a:prstGeom>
              <a:solidFill>
                <a:srgbClr val="7822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5414400" y="-1"/>
                <a:ext cx="1353600" cy="1353600"/>
              </a:xfrm>
              <a:prstGeom prst="rect">
                <a:avLst/>
              </a:prstGeom>
              <a:solidFill>
                <a:srgbClr val="0060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6768000" y="-2"/>
                <a:ext cx="1353600" cy="1353600"/>
              </a:xfrm>
              <a:prstGeom prst="rect">
                <a:avLst/>
              </a:prstGeom>
              <a:solidFill>
                <a:srgbClr val="B58C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8121600" y="-3"/>
                <a:ext cx="1353600" cy="1353600"/>
              </a:xfrm>
              <a:prstGeom prst="rect">
                <a:avLst/>
              </a:prstGeom>
              <a:solidFill>
                <a:srgbClr val="7822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 dirty="0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9475200" y="-2"/>
                <a:ext cx="1353600" cy="1353600"/>
              </a:xfrm>
              <a:prstGeom prst="rect">
                <a:avLst/>
              </a:prstGeom>
              <a:solidFill>
                <a:srgbClr val="0060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0828800" y="-3"/>
                <a:ext cx="1353600" cy="1353600"/>
              </a:xfrm>
              <a:prstGeom prst="rect">
                <a:avLst/>
              </a:prstGeom>
              <a:solidFill>
                <a:srgbClr val="B58C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3971" y="299084"/>
              <a:ext cx="2478029" cy="411481"/>
            </a:xfrm>
            <a:prstGeom prst="rect">
              <a:avLst/>
            </a:prstGeom>
          </p:spPr>
        </p:pic>
      </p:grpSp>
      <p:sp>
        <p:nvSpPr>
          <p:cNvPr id="17" name="Rectangle 16"/>
          <p:cNvSpPr/>
          <p:nvPr/>
        </p:nvSpPr>
        <p:spPr>
          <a:xfrm>
            <a:off x="0" y="1049045"/>
            <a:ext cx="7196447" cy="41179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8425" y="1119308"/>
            <a:ext cx="6598640" cy="528636"/>
          </a:xfrm>
        </p:spPr>
        <p:txBody>
          <a:bodyPr>
            <a:normAutofit fontScale="85000" lnSpcReduction="10000"/>
          </a:bodyPr>
          <a:lstStyle/>
          <a:p>
            <a:r>
              <a:rPr lang="en-AU" i="1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GRASP - </a:t>
            </a:r>
            <a:r>
              <a:rPr lang="en-AU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Graduate Research Advanced Skills Program</a:t>
            </a:r>
            <a:endParaRPr lang="en-AU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43813" y="1647944"/>
            <a:ext cx="8704371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200" b="1" dirty="0" smtClean="0"/>
              <a:t>               CANDIDACY PROPOSAL SERIES</a:t>
            </a:r>
          </a:p>
          <a:p>
            <a:endParaRPr lang="en-AU" sz="3200" b="1" dirty="0" smtClean="0"/>
          </a:p>
          <a:p>
            <a:r>
              <a:rPr lang="en-AU" sz="3200" b="1" i="1" dirty="0" smtClean="0"/>
              <a:t>1  Purpose &amp; structure of your candidacy proposal</a:t>
            </a:r>
          </a:p>
          <a:p>
            <a:endParaRPr lang="en-AU" sz="3200" b="1" i="1" dirty="0"/>
          </a:p>
        </p:txBody>
      </p:sp>
      <p:sp>
        <p:nvSpPr>
          <p:cNvPr id="15" name="TextBox 14"/>
          <p:cNvSpPr txBox="1"/>
          <p:nvPr/>
        </p:nvSpPr>
        <p:spPr>
          <a:xfrm>
            <a:off x="3748329" y="4512578"/>
            <a:ext cx="403110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/>
              <a:t>From pre-proposal to candidacy</a:t>
            </a:r>
          </a:p>
          <a:p>
            <a:r>
              <a:rPr lang="en-AU" dirty="0"/>
              <a:t>proposal; learn how to produce a</a:t>
            </a:r>
          </a:p>
          <a:p>
            <a:r>
              <a:rPr lang="en-AU" dirty="0"/>
              <a:t>comprehensive, coherent and convincing</a:t>
            </a:r>
          </a:p>
          <a:p>
            <a:r>
              <a:rPr lang="en-AU" dirty="0"/>
              <a:t>candidacy proposal.</a:t>
            </a:r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82666" y="4237826"/>
            <a:ext cx="1598539" cy="159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904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Rectangle 2"/>
          <p:cNvSpPr/>
          <p:nvPr/>
        </p:nvSpPr>
        <p:spPr>
          <a:xfrm>
            <a:off x="633984" y="4574833"/>
            <a:ext cx="1137513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u="sng" dirty="0"/>
              <a:t>http://17986-presscdn-0-31.pagely.netdna-cdn.com/wp-content/uploads/sites/5/2016/08/GRS-Candidacy-22-11-17.pdf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2760457" y="2390060"/>
            <a:ext cx="73538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Application for Candidacy/Conversion of  Candidacy</a:t>
            </a:r>
          </a:p>
          <a:p>
            <a:endParaRPr lang="en-AU" sz="2400" dirty="0"/>
          </a:p>
          <a:p>
            <a:r>
              <a:rPr lang="en-AU" sz="2400" dirty="0" smtClean="0"/>
              <a:t>                          </a:t>
            </a:r>
            <a:r>
              <a:rPr lang="en-AU" sz="2400" b="1" dirty="0" smtClean="0"/>
              <a:t>ADVICE TO APPLICANTS</a:t>
            </a:r>
            <a:endParaRPr lang="en-A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3386027" y="1162577"/>
            <a:ext cx="58974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b="1" dirty="0" smtClean="0">
                <a:solidFill>
                  <a:srgbClr val="0070C0"/>
                </a:solidFill>
              </a:rPr>
              <a:t>Carefully read what is required of you:</a:t>
            </a:r>
            <a:endParaRPr lang="en-AU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7764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2129521" y="826436"/>
            <a:ext cx="7353837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/>
              <a:t>Application for Candidacy/Conversion of  Candidacy</a:t>
            </a:r>
            <a:endParaRPr lang="en-AU" sz="2400" dirty="0"/>
          </a:p>
          <a:p>
            <a:r>
              <a:rPr lang="en-AU" sz="2400" dirty="0" smtClean="0"/>
              <a:t>                        </a:t>
            </a:r>
          </a:p>
          <a:p>
            <a:pPr algn="ctr"/>
            <a:r>
              <a:rPr lang="en-AU" sz="2400" dirty="0"/>
              <a:t> </a:t>
            </a:r>
            <a:r>
              <a:rPr lang="en-AU" sz="2400" dirty="0" smtClean="0"/>
              <a:t>        ADVICE TO APPLICANTS</a:t>
            </a:r>
            <a:endParaRPr lang="en-AU" sz="2400" dirty="0"/>
          </a:p>
          <a:p>
            <a:r>
              <a:rPr lang="en-AU" sz="2400" dirty="0" smtClean="0"/>
              <a:t>            </a:t>
            </a:r>
          </a:p>
          <a:p>
            <a:pPr algn="ctr"/>
            <a:r>
              <a:rPr lang="en-AU" sz="2400" b="1" dirty="0" smtClean="0"/>
              <a:t>Summary of Proposed Research program</a:t>
            </a:r>
            <a:endParaRPr lang="en-A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2260803" y="2905617"/>
            <a:ext cx="72225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rgbClr val="0070C0"/>
                </a:solidFill>
              </a:rPr>
              <a:t> (</a:t>
            </a:r>
            <a:r>
              <a:rPr lang="en-AU" i="1" dirty="0" smtClean="0">
                <a:solidFill>
                  <a:srgbClr val="0070C0"/>
                </a:solidFill>
              </a:rPr>
              <a:t>No more than 10 pages for PhD, 5 pages for MPhil – excluding references</a:t>
            </a:r>
            <a:r>
              <a:rPr lang="en-AU" dirty="0" smtClean="0">
                <a:solidFill>
                  <a:srgbClr val="0070C0"/>
                </a:solidFill>
              </a:rPr>
              <a:t>.)</a:t>
            </a:r>
            <a:endParaRPr lang="en-AU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30117" y="3655318"/>
            <a:ext cx="2198807" cy="286232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Abstract</a:t>
            </a:r>
          </a:p>
          <a:p>
            <a:r>
              <a:rPr lang="en-AU" dirty="0" smtClean="0"/>
              <a:t>Objectives</a:t>
            </a:r>
          </a:p>
          <a:p>
            <a:r>
              <a:rPr lang="en-AU" dirty="0" smtClean="0"/>
              <a:t>Background</a:t>
            </a:r>
          </a:p>
          <a:p>
            <a:r>
              <a:rPr lang="en-AU" dirty="0" smtClean="0"/>
              <a:t>Significance</a:t>
            </a:r>
          </a:p>
          <a:p>
            <a:r>
              <a:rPr lang="en-AU" dirty="0" smtClean="0"/>
              <a:t>Research method</a:t>
            </a:r>
          </a:p>
          <a:p>
            <a:r>
              <a:rPr lang="en-AU" dirty="0" smtClean="0"/>
              <a:t>Ethical Issues</a:t>
            </a:r>
          </a:p>
          <a:p>
            <a:r>
              <a:rPr lang="en-AU" dirty="0" smtClean="0"/>
              <a:t>Facilities &amp; Resources</a:t>
            </a:r>
          </a:p>
          <a:p>
            <a:r>
              <a:rPr lang="en-AU" dirty="0" smtClean="0"/>
              <a:t>Data Storage</a:t>
            </a:r>
          </a:p>
          <a:p>
            <a:r>
              <a:rPr lang="en-AU" dirty="0" smtClean="0"/>
              <a:t>Time Line</a:t>
            </a:r>
          </a:p>
          <a:p>
            <a:r>
              <a:rPr lang="en-AU" dirty="0" smtClean="0"/>
              <a:t>References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80257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864608" y="963246"/>
            <a:ext cx="117795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ABSTRACT</a:t>
            </a:r>
            <a:endParaRPr lang="en-A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647755" y="2135841"/>
            <a:ext cx="8004043" cy="58169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i="1" dirty="0" smtClean="0">
                <a:solidFill>
                  <a:srgbClr val="0070C0"/>
                </a:solidFill>
              </a:rPr>
              <a:t>This is the last thing to complete – start a draft, but leave ‘perfection’ until later.</a:t>
            </a:r>
          </a:p>
          <a:p>
            <a:endParaRPr lang="en-AU" sz="2400" i="1" dirty="0"/>
          </a:p>
          <a:p>
            <a:endParaRPr lang="en-AU" sz="2400" dirty="0" smtClean="0"/>
          </a:p>
          <a:p>
            <a:r>
              <a:rPr lang="en-AU" sz="2400" dirty="0" smtClean="0">
                <a:solidFill>
                  <a:srgbClr val="0070C0"/>
                </a:solidFill>
              </a:rPr>
              <a:t>Plain English </a:t>
            </a:r>
            <a:r>
              <a:rPr lang="en-AU" sz="2400" dirty="0" smtClean="0"/>
              <a:t>– what does it mean?</a:t>
            </a:r>
          </a:p>
          <a:p>
            <a:endParaRPr lang="en-AU" sz="2400" dirty="0" smtClean="0"/>
          </a:p>
          <a:p>
            <a:endParaRPr lang="en-AU" sz="2400" dirty="0"/>
          </a:p>
          <a:p>
            <a:r>
              <a:rPr lang="en-AU" sz="2400" b="1" i="1" dirty="0" smtClean="0"/>
              <a:t>“Plain</a:t>
            </a:r>
            <a:r>
              <a:rPr lang="en-AU" sz="2400" i="1" dirty="0" smtClean="0"/>
              <a:t> </a:t>
            </a:r>
            <a:r>
              <a:rPr lang="en-AU" sz="2400" b="1" i="1" dirty="0" smtClean="0"/>
              <a:t>English</a:t>
            </a:r>
            <a:r>
              <a:rPr lang="en-AU" sz="2400" i="1" dirty="0"/>
              <a:t> </a:t>
            </a:r>
            <a:r>
              <a:rPr lang="en-AU" sz="2400" i="1" dirty="0" smtClean="0"/>
              <a:t>… </a:t>
            </a:r>
            <a:r>
              <a:rPr lang="en-AU" sz="2400" i="1" dirty="0"/>
              <a:t>is a generic term for communication in English that emphasizes </a:t>
            </a:r>
            <a:r>
              <a:rPr lang="en-AU" sz="2400" i="1" dirty="0" smtClean="0">
                <a:solidFill>
                  <a:srgbClr val="0070C0"/>
                </a:solidFill>
              </a:rPr>
              <a:t>clarity</a:t>
            </a:r>
            <a:r>
              <a:rPr lang="en-AU" sz="2400" i="1" dirty="0">
                <a:solidFill>
                  <a:srgbClr val="0070C0"/>
                </a:solidFill>
              </a:rPr>
              <a:t>, brevity, and the avoidance of technical </a:t>
            </a:r>
            <a:r>
              <a:rPr lang="en-AU" sz="2400" i="1" dirty="0" smtClean="0">
                <a:solidFill>
                  <a:srgbClr val="0070C0"/>
                </a:solidFill>
              </a:rPr>
              <a:t>language”</a:t>
            </a:r>
          </a:p>
          <a:p>
            <a:endParaRPr lang="en-AU" sz="2400" dirty="0" smtClean="0"/>
          </a:p>
          <a:p>
            <a:endParaRPr lang="en-AU" sz="2400" dirty="0"/>
          </a:p>
          <a:p>
            <a:endParaRPr lang="en-AU" sz="2400" dirty="0" smtClean="0"/>
          </a:p>
          <a:p>
            <a:endParaRPr lang="en-AU" sz="2400" dirty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5" name="TextBox 4"/>
          <p:cNvSpPr txBox="1"/>
          <p:nvPr/>
        </p:nvSpPr>
        <p:spPr>
          <a:xfrm>
            <a:off x="2562155" y="1500780"/>
            <a:ext cx="63167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“Provide a half-page explanation of the research in plain English.”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057185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837176" y="963246"/>
            <a:ext cx="13086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OBJECTIVES</a:t>
            </a:r>
            <a:endParaRPr lang="en-A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017018" y="1582358"/>
            <a:ext cx="8136010" cy="58785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dirty="0" smtClean="0"/>
              <a:t>“ Provide a clearly defined statement of the objectives of the research.” </a:t>
            </a:r>
          </a:p>
          <a:p>
            <a:endParaRPr lang="en-A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Sometimes only one objective; sometimes one broad AIM, and several objectives.</a:t>
            </a:r>
            <a:endParaRPr lang="en-AU" dirty="0"/>
          </a:p>
          <a:p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Use </a:t>
            </a:r>
            <a:r>
              <a:rPr lang="en-AU" u="sng" dirty="0" smtClean="0"/>
              <a:t>active</a:t>
            </a:r>
            <a:r>
              <a:rPr lang="en-AU" dirty="0" smtClean="0"/>
              <a:t> verbs, for example:</a:t>
            </a:r>
          </a:p>
          <a:p>
            <a:endParaRPr lang="en-AU" dirty="0"/>
          </a:p>
          <a:p>
            <a:r>
              <a:rPr lang="en-AU" dirty="0" smtClean="0"/>
              <a:t>                                                                   </a:t>
            </a:r>
            <a:r>
              <a:rPr lang="en-AU" sz="2000" i="1" dirty="0" smtClean="0">
                <a:solidFill>
                  <a:srgbClr val="0070C0"/>
                </a:solidFill>
              </a:rPr>
              <a:t>Propose</a:t>
            </a:r>
          </a:p>
          <a:p>
            <a:r>
              <a:rPr lang="en-AU" sz="2000" i="1" dirty="0">
                <a:solidFill>
                  <a:srgbClr val="0070C0"/>
                </a:solidFill>
              </a:rPr>
              <a:t> </a:t>
            </a:r>
            <a:r>
              <a:rPr lang="en-AU" sz="2000" i="1" dirty="0" smtClean="0">
                <a:solidFill>
                  <a:srgbClr val="0070C0"/>
                </a:solidFill>
              </a:rPr>
              <a:t>                                                            Create</a:t>
            </a:r>
          </a:p>
          <a:p>
            <a:r>
              <a:rPr lang="en-AU" sz="2000" i="1" dirty="0">
                <a:solidFill>
                  <a:srgbClr val="0070C0"/>
                </a:solidFill>
              </a:rPr>
              <a:t> </a:t>
            </a:r>
            <a:r>
              <a:rPr lang="en-AU" sz="2000" i="1" dirty="0" smtClean="0">
                <a:solidFill>
                  <a:srgbClr val="0070C0"/>
                </a:solidFill>
              </a:rPr>
              <a:t>                                                            Construct</a:t>
            </a:r>
          </a:p>
          <a:p>
            <a:r>
              <a:rPr lang="en-AU" sz="2000" i="1" dirty="0">
                <a:solidFill>
                  <a:srgbClr val="0070C0"/>
                </a:solidFill>
              </a:rPr>
              <a:t> </a:t>
            </a:r>
            <a:r>
              <a:rPr lang="en-AU" sz="2000" i="1" dirty="0" smtClean="0">
                <a:solidFill>
                  <a:srgbClr val="0070C0"/>
                </a:solidFill>
              </a:rPr>
              <a:t>                                                            Demonstrate</a:t>
            </a:r>
          </a:p>
          <a:p>
            <a:r>
              <a:rPr lang="en-AU" sz="2000" i="1" dirty="0" smtClean="0">
                <a:solidFill>
                  <a:srgbClr val="0070C0"/>
                </a:solidFill>
              </a:rPr>
              <a:t>                                                             Define</a:t>
            </a:r>
          </a:p>
          <a:p>
            <a:r>
              <a:rPr lang="en-AU" sz="2000" i="1" dirty="0">
                <a:solidFill>
                  <a:srgbClr val="0070C0"/>
                </a:solidFill>
              </a:rPr>
              <a:t> </a:t>
            </a:r>
            <a:r>
              <a:rPr lang="en-AU" sz="2000" i="1" dirty="0" smtClean="0">
                <a:solidFill>
                  <a:srgbClr val="0070C0"/>
                </a:solidFill>
              </a:rPr>
              <a:t>                                                            Establish</a:t>
            </a:r>
          </a:p>
          <a:p>
            <a:r>
              <a:rPr lang="en-AU" sz="2000" i="1" dirty="0">
                <a:solidFill>
                  <a:srgbClr val="0070C0"/>
                </a:solidFill>
              </a:rPr>
              <a:t> </a:t>
            </a:r>
            <a:r>
              <a:rPr lang="en-AU" sz="2000" i="1" dirty="0" smtClean="0">
                <a:solidFill>
                  <a:srgbClr val="0070C0"/>
                </a:solidFill>
              </a:rPr>
              <a:t>                                                            Differentiate</a:t>
            </a:r>
          </a:p>
          <a:p>
            <a:r>
              <a:rPr lang="en-AU" sz="2000" i="1" dirty="0">
                <a:solidFill>
                  <a:srgbClr val="0070C0"/>
                </a:solidFill>
              </a:rPr>
              <a:t> </a:t>
            </a:r>
            <a:r>
              <a:rPr lang="en-AU" sz="2000" i="1" dirty="0" smtClean="0">
                <a:solidFill>
                  <a:srgbClr val="0070C0"/>
                </a:solidFill>
              </a:rPr>
              <a:t>                            </a:t>
            </a:r>
          </a:p>
          <a:p>
            <a:r>
              <a:rPr lang="en-AU" i="1" dirty="0">
                <a:solidFill>
                  <a:srgbClr val="0070C0"/>
                </a:solidFill>
              </a:rPr>
              <a:t> </a:t>
            </a:r>
            <a:r>
              <a:rPr lang="en-AU" i="1" dirty="0" smtClean="0">
                <a:solidFill>
                  <a:srgbClr val="0070C0"/>
                </a:solidFill>
              </a:rPr>
              <a:t>                            </a:t>
            </a:r>
            <a:endParaRPr lang="en-AU" dirty="0" smtClean="0">
              <a:solidFill>
                <a:srgbClr val="0070C0"/>
              </a:solidFill>
            </a:endParaRP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5127394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353224" y="1088136"/>
            <a:ext cx="209685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b="1" dirty="0" smtClean="0"/>
              <a:t>          BACKGROUND</a:t>
            </a:r>
            <a:endParaRPr lang="en-A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10312" y="1993392"/>
            <a:ext cx="12204495" cy="34163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i="1" dirty="0" smtClean="0"/>
              <a:t>Building a background and setting  the context for the research problem you have identified.</a:t>
            </a:r>
          </a:p>
          <a:p>
            <a:endParaRPr lang="en-AU" sz="2400" i="1" dirty="0" smtClean="0"/>
          </a:p>
          <a:p>
            <a:endParaRPr lang="en-AU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i="1" dirty="0"/>
              <a:t>I</a:t>
            </a:r>
            <a:r>
              <a:rPr lang="en-AU" sz="2400" i="1" dirty="0" smtClean="0"/>
              <a:t>nclude your literature review in this section.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4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i="1" dirty="0" smtClean="0"/>
              <a:t>This section can also </a:t>
            </a:r>
            <a:r>
              <a:rPr lang="en-AU" sz="2400" i="1" dirty="0" smtClean="0">
                <a:solidFill>
                  <a:srgbClr val="0070C0"/>
                </a:solidFill>
              </a:rPr>
              <a:t>include your research question</a:t>
            </a:r>
            <a:r>
              <a:rPr lang="en-AU" sz="2400" i="1" dirty="0" smtClean="0"/>
              <a:t>, which emerges from your analysis of the </a:t>
            </a:r>
          </a:p>
          <a:p>
            <a:endParaRPr lang="en-AU" sz="2400" i="1" dirty="0" smtClean="0"/>
          </a:p>
          <a:p>
            <a:r>
              <a:rPr lang="en-AU" sz="2400" i="1" dirty="0" smtClean="0"/>
              <a:t>    research problem detailed in background/lit review.</a:t>
            </a:r>
            <a:endParaRPr lang="en-AU" sz="2400" i="1" dirty="0"/>
          </a:p>
        </p:txBody>
      </p:sp>
    </p:spTree>
    <p:extLst>
      <p:ext uri="{BB962C8B-B14F-4D97-AF65-F5344CB8AC3E}">
        <p14:creationId xmlns:p14="http://schemas.microsoft.com/office/powerpoint/2010/main" val="3587945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617720" y="1088136"/>
            <a:ext cx="15295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SIGNIFICANCE</a:t>
            </a:r>
            <a:endParaRPr lang="en-A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1161288" y="2203704"/>
            <a:ext cx="884742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800" dirty="0" smtClean="0"/>
              <a:t>Why is your research so important?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8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800" dirty="0" smtClean="0"/>
              <a:t>Why are you so excited about it?</a:t>
            </a:r>
          </a:p>
          <a:p>
            <a:endParaRPr lang="en-AU" sz="28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800" dirty="0" smtClean="0"/>
              <a:t>What contribution will it make in the knowledge domain?</a:t>
            </a:r>
            <a:endParaRPr lang="en-AU" sz="2800" dirty="0"/>
          </a:p>
          <a:p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3474124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657365" y="1093235"/>
            <a:ext cx="21063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RESEARCH METHOD</a:t>
            </a:r>
            <a:endParaRPr lang="en-A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712464" y="2029969"/>
            <a:ext cx="73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886968" y="2928126"/>
            <a:ext cx="835761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        </a:t>
            </a:r>
            <a:r>
              <a:rPr lang="en-AU" dirty="0" smtClean="0">
                <a:solidFill>
                  <a:srgbClr val="0070C0"/>
                </a:solidFill>
              </a:rPr>
              <a:t>NOTE:   </a:t>
            </a:r>
            <a:r>
              <a:rPr lang="en-AU" sz="2400" dirty="0" smtClean="0"/>
              <a:t>This section of the guidelines doesn’t mention    </a:t>
            </a:r>
          </a:p>
          <a:p>
            <a:r>
              <a:rPr lang="en-AU" sz="2400" dirty="0"/>
              <a:t> </a:t>
            </a:r>
            <a:r>
              <a:rPr lang="en-AU" sz="2400" dirty="0" smtClean="0"/>
              <a:t>                   methodology – but it should be here. </a:t>
            </a:r>
          </a:p>
          <a:p>
            <a:endParaRPr lang="en-AU" sz="2400" dirty="0"/>
          </a:p>
          <a:p>
            <a:r>
              <a:rPr lang="en-AU" sz="2400" dirty="0" smtClean="0"/>
              <a:t>                   Methodology is distinct from methods, but    </a:t>
            </a:r>
          </a:p>
          <a:p>
            <a:r>
              <a:rPr lang="en-AU" sz="2400" dirty="0" smtClean="0"/>
              <a:t>                   sometimes the two are conflated.</a:t>
            </a:r>
          </a:p>
          <a:p>
            <a:endParaRPr lang="en-AU" sz="2400" dirty="0"/>
          </a:p>
          <a:p>
            <a:r>
              <a:rPr lang="en-AU" sz="2400" dirty="0" smtClean="0"/>
              <a:t>                  Check the specific format/template which may be </a:t>
            </a:r>
          </a:p>
          <a:p>
            <a:r>
              <a:rPr lang="en-AU" sz="2400" dirty="0"/>
              <a:t> </a:t>
            </a:r>
            <a:r>
              <a:rPr lang="en-AU" sz="2400" dirty="0" smtClean="0"/>
              <a:t>                 used in your school or faculty.</a:t>
            </a:r>
            <a:endParaRPr lang="en-AU" sz="2400" dirty="0"/>
          </a:p>
          <a:p>
            <a:endParaRPr lang="en-AU" sz="2400" dirty="0" smtClean="0"/>
          </a:p>
          <a:p>
            <a:endParaRPr lang="en-AU" dirty="0"/>
          </a:p>
          <a:p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389888" y="1779848"/>
            <a:ext cx="94091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“Include the sample selection; instrumentation; data collection; data analysis; reference to any hazardous procedures or highly toxic chemicals.”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14547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617720" y="1088136"/>
            <a:ext cx="167802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ETHICAL ISSUES</a:t>
            </a:r>
            <a:endParaRPr lang="en-A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743481" y="1956816"/>
            <a:ext cx="10956269" cy="221599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“Provide a clear statement that demonstrates consideration of all ethical issues which may arise </a:t>
            </a:r>
          </a:p>
          <a:p>
            <a:r>
              <a:rPr lang="en-AU" dirty="0" smtClean="0"/>
              <a:t>and the manner in which they will be addressed.”</a:t>
            </a:r>
          </a:p>
          <a:p>
            <a:endParaRPr lang="en-AU" dirty="0"/>
          </a:p>
          <a:p>
            <a:endParaRPr lang="en-AU" dirty="0" smtClean="0"/>
          </a:p>
          <a:p>
            <a:r>
              <a:rPr lang="en-AU" sz="2400" dirty="0" smtClean="0"/>
              <a:t>Allow sufficient time for ethics approval – in some cases, this could take many months.</a:t>
            </a:r>
          </a:p>
          <a:p>
            <a:endParaRPr lang="en-AU" sz="2400" dirty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0619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681728" y="984660"/>
            <a:ext cx="25409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b="1" dirty="0" smtClean="0"/>
              <a:t>FACILITIES &amp; RESOURCES</a:t>
            </a:r>
            <a:endParaRPr lang="en-AU" b="1" dirty="0"/>
          </a:p>
        </p:txBody>
      </p:sp>
      <p:sp>
        <p:nvSpPr>
          <p:cNvPr id="6" name="Rectangle 5"/>
          <p:cNvSpPr/>
          <p:nvPr/>
        </p:nvSpPr>
        <p:spPr>
          <a:xfrm>
            <a:off x="3057144" y="1486466"/>
            <a:ext cx="6096000" cy="984885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AU" sz="20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en-AU" sz="2000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AU" sz="2000" dirty="0" smtClean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r>
              <a:rPr lang="en-AU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Guidelines </a:t>
            </a:r>
            <a:r>
              <a:rPr lang="en-AU" b="1" dirty="0">
                <a:solidFill>
                  <a:srgbClr val="000000"/>
                </a:solidFill>
                <a:latin typeface="Arial" panose="020B0604020202020204" pitchFamily="34" charset="0"/>
              </a:rPr>
              <a:t>for Essential Facilities </a:t>
            </a:r>
            <a:endParaRPr lang="en-AU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pPr algn="ctr"/>
            <a:r>
              <a:rPr lang="en-AU" sz="1400" dirty="0" smtClean="0">
                <a:solidFill>
                  <a:srgbClr val="000000"/>
                </a:solidFill>
                <a:latin typeface="Arial" panose="020B0604020202020204" pitchFamily="34" charset="0"/>
              </a:rPr>
              <a:t> for </a:t>
            </a:r>
            <a:r>
              <a:rPr lang="en-AU" sz="1400" dirty="0">
                <a:solidFill>
                  <a:srgbClr val="000000"/>
                </a:solidFill>
                <a:latin typeface="Arial" panose="020B0604020202020204" pitchFamily="34" charset="0"/>
              </a:rPr>
              <a:t>Higher Degree by Research (HDR) students</a:t>
            </a:r>
            <a:r>
              <a:rPr lang="en-AU" dirty="0">
                <a:solidFill>
                  <a:srgbClr val="000000"/>
                </a:solidFill>
                <a:latin typeface="Arial" panose="020B0604020202020204" pitchFamily="34" charset="0"/>
              </a:rPr>
              <a:t> </a:t>
            </a:r>
            <a:endParaRPr lang="en-AU" dirty="0"/>
          </a:p>
        </p:txBody>
      </p:sp>
      <p:sp>
        <p:nvSpPr>
          <p:cNvPr id="8" name="Rectangle 7"/>
          <p:cNvSpPr/>
          <p:nvPr/>
        </p:nvSpPr>
        <p:spPr>
          <a:xfrm>
            <a:off x="505968" y="2625239"/>
            <a:ext cx="11618976" cy="3939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AU" sz="2800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AU" dirty="0" smtClean="0">
                <a:solidFill>
                  <a:srgbClr val="000000"/>
                </a:solidFill>
                <a:latin typeface="Arial" panose="020B0604020202020204" pitchFamily="34" charset="0"/>
              </a:rPr>
              <a:t>“</a:t>
            </a:r>
            <a:r>
              <a:rPr lang="en-AU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This </a:t>
            </a:r>
            <a:r>
              <a:rPr lang="en-AU" i="1" dirty="0">
                <a:solidFill>
                  <a:srgbClr val="000000"/>
                </a:solidFill>
                <a:latin typeface="Arial" panose="020B0604020202020204" pitchFamily="34" charset="0"/>
              </a:rPr>
              <a:t>guideline details the parameters of the University’s provision of essential facilities to HDR students, and </a:t>
            </a:r>
            <a:endParaRPr lang="en-AU" i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AU" i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AU" i="1" dirty="0" smtClean="0">
                <a:solidFill>
                  <a:srgbClr val="0070C0"/>
                </a:solidFill>
                <a:latin typeface="Arial" panose="020B0604020202020204" pitchFamily="34" charset="0"/>
              </a:rPr>
              <a:t>provides </a:t>
            </a:r>
            <a:r>
              <a:rPr lang="en-AU" i="1" dirty="0">
                <a:solidFill>
                  <a:srgbClr val="0070C0"/>
                </a:solidFill>
                <a:latin typeface="Arial" panose="020B0604020202020204" pitchFamily="34" charset="0"/>
              </a:rPr>
              <a:t>direction and flexibility in determining the appropriate level of support </a:t>
            </a:r>
            <a:r>
              <a:rPr lang="en-AU" i="1" dirty="0">
                <a:latin typeface="Arial" panose="020B0604020202020204" pitchFamily="34" charset="0"/>
              </a:rPr>
              <a:t>required to meet the needs of </a:t>
            </a:r>
            <a:endParaRPr lang="en-AU" i="1" dirty="0" smtClean="0">
              <a:latin typeface="Arial" panose="020B0604020202020204" pitchFamily="34" charset="0"/>
            </a:endParaRPr>
          </a:p>
          <a:p>
            <a:endParaRPr lang="en-AU" i="1" dirty="0">
              <a:latin typeface="Arial" panose="020B0604020202020204" pitchFamily="34" charset="0"/>
            </a:endParaRPr>
          </a:p>
          <a:p>
            <a:r>
              <a:rPr lang="en-AU" i="1" dirty="0" smtClean="0">
                <a:latin typeface="Arial" panose="020B0604020202020204" pitchFamily="34" charset="0"/>
              </a:rPr>
              <a:t>student </a:t>
            </a:r>
            <a:r>
              <a:rPr lang="en-AU" i="1" dirty="0">
                <a:latin typeface="Arial" panose="020B0604020202020204" pitchFamily="34" charset="0"/>
              </a:rPr>
              <a:t>projects. </a:t>
            </a:r>
            <a:r>
              <a:rPr lang="en-AU" i="1" dirty="0">
                <a:solidFill>
                  <a:srgbClr val="000000"/>
                </a:solidFill>
                <a:latin typeface="Arial" panose="020B0604020202020204" pitchFamily="34" charset="0"/>
              </a:rPr>
              <a:t>The level of support will be </a:t>
            </a:r>
            <a:r>
              <a:rPr lang="en-AU" i="1" dirty="0">
                <a:solidFill>
                  <a:srgbClr val="0070C0"/>
                </a:solidFill>
                <a:latin typeface="Arial" panose="020B0604020202020204" pitchFamily="34" charset="0"/>
              </a:rPr>
              <a:t>determined through consultation with the student</a:t>
            </a:r>
            <a:r>
              <a:rPr lang="en-AU" i="1" dirty="0">
                <a:solidFill>
                  <a:srgbClr val="000000"/>
                </a:solidFill>
                <a:latin typeface="Arial" panose="020B0604020202020204" pitchFamily="34" charset="0"/>
              </a:rPr>
              <a:t>, </a:t>
            </a:r>
            <a:r>
              <a:rPr lang="en-AU" i="1" dirty="0">
                <a:solidFill>
                  <a:srgbClr val="0070C0"/>
                </a:solidFill>
                <a:latin typeface="Arial" panose="020B0604020202020204" pitchFamily="34" charset="0"/>
              </a:rPr>
              <a:t>confirmed at </a:t>
            </a:r>
            <a:endParaRPr lang="en-AU" i="1" dirty="0" smtClean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endParaRPr lang="en-AU" i="1" dirty="0">
              <a:solidFill>
                <a:srgbClr val="0070C0"/>
              </a:solidFill>
              <a:latin typeface="Arial" panose="020B0604020202020204" pitchFamily="34" charset="0"/>
            </a:endParaRPr>
          </a:p>
          <a:p>
            <a:r>
              <a:rPr lang="en-AU" i="1" dirty="0" smtClean="0">
                <a:solidFill>
                  <a:srgbClr val="0070C0"/>
                </a:solidFill>
                <a:latin typeface="Arial" panose="020B0604020202020204" pitchFamily="34" charset="0"/>
              </a:rPr>
              <a:t>candidacy </a:t>
            </a:r>
            <a:r>
              <a:rPr lang="en-AU" i="1" dirty="0">
                <a:solidFill>
                  <a:srgbClr val="0070C0"/>
                </a:solidFill>
                <a:latin typeface="Arial" panose="020B0604020202020204" pitchFamily="34" charset="0"/>
              </a:rPr>
              <a:t>and subsequently reviewed </a:t>
            </a:r>
            <a:r>
              <a:rPr lang="en-AU" i="1" dirty="0">
                <a:solidFill>
                  <a:srgbClr val="000000"/>
                </a:solidFill>
                <a:latin typeface="Arial" panose="020B0604020202020204" pitchFamily="34" charset="0"/>
              </a:rPr>
              <a:t>jointly by the student and supervisor during each Annual Progress </a:t>
            </a:r>
            <a:endParaRPr lang="en-AU" i="1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AU" i="1" dirty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AU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Reporting </a:t>
            </a:r>
            <a:r>
              <a:rPr lang="en-AU" i="1" dirty="0">
                <a:solidFill>
                  <a:srgbClr val="000000"/>
                </a:solidFill>
                <a:latin typeface="Arial" panose="020B0604020202020204" pitchFamily="34" charset="0"/>
              </a:rPr>
              <a:t>round</a:t>
            </a:r>
            <a:r>
              <a:rPr lang="en-AU" i="1" dirty="0" smtClean="0">
                <a:solidFill>
                  <a:srgbClr val="000000"/>
                </a:solidFill>
                <a:latin typeface="Arial" panose="020B0604020202020204" pitchFamily="34" charset="0"/>
              </a:rPr>
              <a:t>.” </a:t>
            </a:r>
          </a:p>
          <a:p>
            <a:endParaRPr lang="en-AU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endParaRPr lang="en-AU" sz="1200" dirty="0" smtClean="0">
              <a:solidFill>
                <a:srgbClr val="000000"/>
              </a:solidFill>
              <a:latin typeface="Arial" panose="020B0604020202020204" pitchFamily="34" charset="0"/>
            </a:endParaRPr>
          </a:p>
          <a:p>
            <a:r>
              <a:rPr lang="en-AU" sz="1200" dirty="0" smtClean="0">
                <a:solidFill>
                  <a:srgbClr val="000000"/>
                </a:solidFill>
                <a:latin typeface="Arial" panose="020B0604020202020204" pitchFamily="34" charset="0"/>
              </a:rPr>
              <a:t>http</a:t>
            </a:r>
            <a:r>
              <a:rPr lang="en-AU" sz="1200" dirty="0">
                <a:solidFill>
                  <a:srgbClr val="000000"/>
                </a:solidFill>
                <a:latin typeface="Arial" panose="020B0604020202020204" pitchFamily="34" charset="0"/>
              </a:rPr>
              <a:t>://17986-presscdn-0-31.pagely.netdna-cdn.com/wp-content/uploads/sites/5/2016/08/GRS-Guidelines-for-Essential-Facilities-20-10-17.pdf</a:t>
            </a:r>
          </a:p>
          <a:p>
            <a:endParaRPr lang="en-AU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1788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1828801" y="1123858"/>
            <a:ext cx="8147304" cy="566308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AU" b="1" dirty="0" smtClean="0"/>
              <a:t>DATA STORAGE</a:t>
            </a:r>
          </a:p>
          <a:p>
            <a:endParaRPr lang="en-AU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You are required to create a </a:t>
            </a:r>
            <a:r>
              <a:rPr lang="en-AU" dirty="0" smtClean="0">
                <a:hlinkClick r:id="rId4"/>
              </a:rPr>
              <a:t>Data Management Plan</a:t>
            </a:r>
            <a:r>
              <a:rPr lang="en-AU" dirty="0" smtClean="0">
                <a:hlinkClick r:id="rId5"/>
              </a:rPr>
              <a:t> </a:t>
            </a:r>
            <a:r>
              <a:rPr lang="en-AU" dirty="0" smtClean="0"/>
              <a:t>which will be approved by your supervisor for your candidacy. Then you can get access to a free Curtin research drive.</a:t>
            </a:r>
          </a:p>
          <a:p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/>
              <a:t>It contains easy questions about what you expect to do with your data and you should be able to discuss with your supervisor what they expect of you.</a:t>
            </a:r>
          </a:p>
          <a:p>
            <a:endParaRPr lang="en-AU" dirty="0"/>
          </a:p>
          <a:p>
            <a:r>
              <a:rPr lang="en-AU" dirty="0" smtClean="0"/>
              <a:t>Three places you can get help on this:</a:t>
            </a:r>
          </a:p>
          <a:p>
            <a:endParaRPr lang="en-AU" dirty="0" smtClean="0"/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hlinkClick r:id="rId6"/>
              </a:rPr>
              <a:t>RDM </a:t>
            </a:r>
            <a:r>
              <a:rPr lang="en-AU" dirty="0" err="1" smtClean="0">
                <a:hlinkClick r:id="rId6"/>
              </a:rPr>
              <a:t>Libguide</a:t>
            </a:r>
            <a:endParaRPr lang="en-AU" dirty="0" smtClean="0"/>
          </a:p>
          <a:p>
            <a:pPr marL="342900" indent="-342900">
              <a:buFont typeface="+mj-lt"/>
              <a:buAutoNum type="arabicPeriod"/>
            </a:pPr>
            <a:r>
              <a:rPr lang="en-AU" dirty="0" smtClean="0">
                <a:hlinkClick r:id="rId7"/>
              </a:rPr>
              <a:t>RDM Seminars/Workshops</a:t>
            </a:r>
            <a:endParaRPr lang="en-AU" dirty="0" smtClean="0"/>
          </a:p>
          <a:p>
            <a:pPr marL="342900" indent="-342900">
              <a:buFont typeface="+mj-lt"/>
              <a:buAutoNum type="arabicPeriod"/>
            </a:pPr>
            <a:r>
              <a:rPr lang="en-AU" dirty="0" smtClean="0"/>
              <a:t>Emailing </a:t>
            </a:r>
            <a:r>
              <a:rPr lang="en-AU" dirty="0" smtClean="0">
                <a:hlinkClick r:id="rId8"/>
              </a:rPr>
              <a:t>researchdata@curtin.edu.au</a:t>
            </a:r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r>
              <a:rPr lang="en-AU" dirty="0" smtClean="0"/>
              <a:t>The next Research Data Management Workshops is in March – </a:t>
            </a:r>
            <a:r>
              <a:rPr lang="en-AU" dirty="0" smtClean="0">
                <a:solidFill>
                  <a:srgbClr val="C00000"/>
                </a:solidFill>
              </a:rPr>
              <a:t>Friday March 2, 2pm. Room 225 Robertson Library</a:t>
            </a:r>
          </a:p>
          <a:p>
            <a:endParaRPr lang="en-AU" dirty="0" smtClean="0"/>
          </a:p>
          <a:p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416791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522057" y="869154"/>
            <a:ext cx="11430000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/>
              <a:t>                                                                    AIMS OF TODAY’S CLASS:</a:t>
            </a:r>
          </a:p>
          <a:p>
            <a:endParaRPr lang="en-AU" i="1" dirty="0"/>
          </a:p>
          <a:p>
            <a:r>
              <a:rPr lang="en-AU" b="1" dirty="0" smtClean="0">
                <a:solidFill>
                  <a:srgbClr val="C00000"/>
                </a:solidFill>
              </a:rPr>
              <a:t>By the end of the workshop, participants will </a:t>
            </a:r>
          </a:p>
          <a:p>
            <a:endParaRPr lang="en-AU" i="1" dirty="0" smtClean="0">
              <a:solidFill>
                <a:srgbClr val="C00000"/>
              </a:solidFill>
            </a:endParaRPr>
          </a:p>
          <a:p>
            <a:endParaRPr lang="en-AU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u="sng" dirty="0"/>
              <a:t>b</a:t>
            </a:r>
            <a:r>
              <a:rPr lang="en-AU" i="1" u="sng" dirty="0" smtClean="0"/>
              <a:t>e reminded</a:t>
            </a:r>
            <a:r>
              <a:rPr lang="en-AU" i="1" dirty="0" smtClean="0"/>
              <a:t> that the candidacy proposal is (only) a </a:t>
            </a:r>
            <a:r>
              <a:rPr lang="en-AU" i="1" dirty="0" smtClean="0">
                <a:solidFill>
                  <a:srgbClr val="0070C0"/>
                </a:solidFill>
              </a:rPr>
              <a:t>PROPOSAL</a:t>
            </a:r>
            <a:r>
              <a:rPr lang="en-AU" i="1" dirty="0"/>
              <a:t> </a:t>
            </a:r>
            <a:r>
              <a:rPr lang="en-AU" i="1" dirty="0" smtClean="0"/>
              <a:t>(not the thesis!).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 smtClean="0"/>
          </a:p>
          <a:p>
            <a:endParaRPr lang="en-AU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u="sng" dirty="0"/>
              <a:t>f</a:t>
            </a:r>
            <a:r>
              <a:rPr lang="en-AU" i="1" u="sng" dirty="0" smtClean="0"/>
              <a:t>eel</a:t>
            </a:r>
            <a:r>
              <a:rPr lang="en-AU" i="1" dirty="0" smtClean="0"/>
              <a:t> more confident to complete the candidacy proposal in a </a:t>
            </a:r>
            <a:r>
              <a:rPr lang="en-AU" i="1" dirty="0" smtClean="0">
                <a:solidFill>
                  <a:srgbClr val="0070C0"/>
                </a:solidFill>
              </a:rPr>
              <a:t>timely manner. 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 smtClean="0"/>
          </a:p>
          <a:p>
            <a:endParaRPr lang="en-AU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u="sng" dirty="0"/>
              <a:t>u</a:t>
            </a:r>
            <a:r>
              <a:rPr lang="en-AU" i="1" u="sng" dirty="0" smtClean="0"/>
              <a:t>nderstand</a:t>
            </a:r>
            <a:r>
              <a:rPr lang="en-AU" i="1" dirty="0" smtClean="0"/>
              <a:t> that the </a:t>
            </a:r>
            <a:r>
              <a:rPr lang="en-AU" i="1" dirty="0" smtClean="0">
                <a:solidFill>
                  <a:srgbClr val="0070C0"/>
                </a:solidFill>
              </a:rPr>
              <a:t>more</a:t>
            </a:r>
            <a:r>
              <a:rPr lang="en-AU" i="1" dirty="0" smtClean="0"/>
              <a:t> </a:t>
            </a:r>
            <a:r>
              <a:rPr lang="en-AU" i="1" dirty="0" smtClean="0">
                <a:solidFill>
                  <a:srgbClr val="0070C0"/>
                </a:solidFill>
              </a:rPr>
              <a:t>work and thought you put in now,</a:t>
            </a:r>
            <a:r>
              <a:rPr lang="en-AU" i="1" dirty="0" smtClean="0"/>
              <a:t> could save a lot of </a:t>
            </a:r>
          </a:p>
          <a:p>
            <a:r>
              <a:rPr lang="en-AU" i="1" dirty="0"/>
              <a:t> </a:t>
            </a:r>
            <a:r>
              <a:rPr lang="en-AU" i="1" dirty="0" smtClean="0"/>
              <a:t>    headaches later.</a:t>
            </a:r>
          </a:p>
          <a:p>
            <a:endParaRPr lang="en-AU" i="1" dirty="0" smtClean="0"/>
          </a:p>
          <a:p>
            <a:endParaRPr lang="en-AU" i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u="sng" dirty="0" smtClean="0"/>
              <a:t>recognize</a:t>
            </a:r>
            <a:r>
              <a:rPr lang="en-AU" i="1" dirty="0" smtClean="0"/>
              <a:t> the need to commence writing the proposal </a:t>
            </a:r>
            <a:r>
              <a:rPr lang="en-AU" i="1" dirty="0" smtClean="0">
                <a:solidFill>
                  <a:srgbClr val="0070C0"/>
                </a:solidFill>
              </a:rPr>
              <a:t>IMMEDIATELY. </a:t>
            </a:r>
            <a:r>
              <a:rPr lang="en-AU" i="1" dirty="0" smtClean="0"/>
              <a:t>Open a new</a:t>
            </a:r>
          </a:p>
          <a:p>
            <a:r>
              <a:rPr lang="en-AU" i="1" dirty="0">
                <a:solidFill>
                  <a:srgbClr val="0070C0"/>
                </a:solidFill>
              </a:rPr>
              <a:t> </a:t>
            </a:r>
            <a:r>
              <a:rPr lang="en-AU" i="1" dirty="0" smtClean="0">
                <a:solidFill>
                  <a:srgbClr val="0070C0"/>
                </a:solidFill>
              </a:rPr>
              <a:t>    </a:t>
            </a:r>
            <a:r>
              <a:rPr lang="en-AU" i="1" dirty="0" smtClean="0"/>
              <a:t>document entitled ‘Summary of Proposed Research Program’.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>
              <a:solidFill>
                <a:srgbClr val="0070C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 smtClean="0">
              <a:solidFill>
                <a:srgbClr val="0070C0"/>
              </a:solidFill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u="sng" dirty="0"/>
              <a:t>b</a:t>
            </a:r>
            <a:r>
              <a:rPr lang="en-AU" i="1" u="sng" dirty="0" smtClean="0"/>
              <a:t>egin to creatively visualize</a:t>
            </a:r>
            <a:r>
              <a:rPr lang="en-AU" i="1" dirty="0" smtClean="0"/>
              <a:t> the structure of your candidacy proposal.</a:t>
            </a:r>
            <a:endParaRPr lang="en-AU" i="1" dirty="0"/>
          </a:p>
          <a:p>
            <a:endParaRPr lang="en-AU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0808" y="869154"/>
            <a:ext cx="2935224" cy="220323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685215" y="2780906"/>
            <a:ext cx="2001633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800" dirty="0" smtClean="0"/>
              <a:t>Academiaobscura.com</a:t>
            </a:r>
            <a:endParaRPr lang="en-AU" sz="800" dirty="0"/>
          </a:p>
        </p:txBody>
      </p:sp>
    </p:spTree>
    <p:extLst>
      <p:ext uri="{BB962C8B-B14F-4D97-AF65-F5344CB8AC3E}">
        <p14:creationId xmlns:p14="http://schemas.microsoft.com/office/powerpoint/2010/main" val="38774628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919472" y="1285823"/>
            <a:ext cx="109677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TIMELINE</a:t>
            </a:r>
            <a:endParaRPr lang="en-A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48056" y="2414016"/>
            <a:ext cx="11484682" cy="230832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i="1" dirty="0" smtClean="0"/>
              <a:t>This will change – but you need to be realistic</a:t>
            </a:r>
          </a:p>
          <a:p>
            <a:endParaRPr lang="en-AU" sz="2400" i="1" dirty="0" smtClean="0"/>
          </a:p>
          <a:p>
            <a:endParaRPr lang="en-AU" sz="2400" i="1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en-AU" sz="2400" i="1" dirty="0" smtClean="0"/>
              <a:t>At this point, you certainly cannot foresee the problems (personal and research-related) </a:t>
            </a:r>
          </a:p>
          <a:p>
            <a:endParaRPr lang="en-AU" sz="2400" i="1" dirty="0"/>
          </a:p>
          <a:p>
            <a:r>
              <a:rPr lang="en-AU" sz="2400" i="1" dirty="0" smtClean="0"/>
              <a:t>    which may arise.</a:t>
            </a:r>
            <a:endParaRPr lang="en-AU" sz="2400" i="1" dirty="0"/>
          </a:p>
        </p:txBody>
      </p:sp>
    </p:spTree>
    <p:extLst>
      <p:ext uri="{BB962C8B-B14F-4D97-AF65-F5344CB8AC3E}">
        <p14:creationId xmlns:p14="http://schemas.microsoft.com/office/powerpoint/2010/main" val="401382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6" name="TextBox 5"/>
          <p:cNvSpPr txBox="1"/>
          <p:nvPr/>
        </p:nvSpPr>
        <p:spPr>
          <a:xfrm>
            <a:off x="1161288" y="2130998"/>
            <a:ext cx="9915278" cy="304698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 smtClean="0"/>
              <a:t>Keep this list very ‘tight’ – most refs. will come from your literature review….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 smtClean="0"/>
              <a:t>Not a bibliography – include only what has been referred to in the proposal.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 smtClean="0"/>
              <a:t>Start building this list immediately.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sz="24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sz="2400" dirty="0" smtClean="0"/>
              <a:t>Begin by entering the most important references, then build around this</a:t>
            </a:r>
          </a:p>
          <a:p>
            <a:r>
              <a:rPr lang="en-AU" sz="2400" dirty="0" smtClean="0"/>
              <a:t>     as you write and refine the proposal.</a:t>
            </a:r>
            <a:endParaRPr lang="en-AU" sz="2400" dirty="0"/>
          </a:p>
        </p:txBody>
      </p:sp>
      <p:sp>
        <p:nvSpPr>
          <p:cNvPr id="5" name="TextBox 4"/>
          <p:cNvSpPr txBox="1"/>
          <p:nvPr/>
        </p:nvSpPr>
        <p:spPr>
          <a:xfrm>
            <a:off x="5193792" y="1362456"/>
            <a:ext cx="137986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REFERENCES</a:t>
            </a:r>
            <a:endParaRPr lang="en-AU" b="1" dirty="0"/>
          </a:p>
        </p:txBody>
      </p:sp>
    </p:spTree>
    <p:extLst>
      <p:ext uri="{BB962C8B-B14F-4D97-AF65-F5344CB8AC3E}">
        <p14:creationId xmlns:p14="http://schemas.microsoft.com/office/powerpoint/2010/main" val="270894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5" name="TextBox 4"/>
          <p:cNvSpPr txBox="1"/>
          <p:nvPr/>
        </p:nvSpPr>
        <p:spPr>
          <a:xfrm>
            <a:off x="3176291" y="963246"/>
            <a:ext cx="564167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POTENTIAL PROBLEMS WITH THE CANDIDACY PROPOSAL</a:t>
            </a:r>
            <a:endParaRPr lang="en-AU" b="1" dirty="0"/>
          </a:p>
        </p:txBody>
      </p:sp>
      <p:sp>
        <p:nvSpPr>
          <p:cNvPr id="7" name="Rectangle 6"/>
          <p:cNvSpPr/>
          <p:nvPr/>
        </p:nvSpPr>
        <p:spPr>
          <a:xfrm>
            <a:off x="2599944" y="5988733"/>
            <a:ext cx="6096000" cy="4308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dirty="0"/>
              <a:t>https://www.adelaide.edu.au/graduatecentre/forms/admission/docs/admision-research-proposal-template-guide.pdf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795528" y="1423719"/>
            <a:ext cx="10488168" cy="58785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sz="2000" i="1" dirty="0" smtClean="0"/>
              <a:t>The research question or problem is not clear enough.</a:t>
            </a:r>
          </a:p>
          <a:p>
            <a:endParaRPr lang="en-AU" sz="2000" i="1" dirty="0" smtClean="0"/>
          </a:p>
          <a:p>
            <a:endParaRPr lang="en-AU" sz="2000" i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sz="2000" i="1" dirty="0"/>
              <a:t>There is a mismatch between </a:t>
            </a:r>
            <a:r>
              <a:rPr lang="en-AU" sz="2000" i="1" dirty="0" smtClean="0"/>
              <a:t>the research question and the methodologies/methods chosen.</a:t>
            </a:r>
          </a:p>
          <a:p>
            <a:endParaRPr lang="en-AU" sz="2000" i="1" dirty="0" smtClean="0"/>
          </a:p>
          <a:p>
            <a:endParaRPr lang="en-AU" sz="2000" i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sz="2000" i="1" dirty="0" smtClean="0"/>
              <a:t>Potential supervisors don’t  have the interest and/or ability to effectively supervise your topic.</a:t>
            </a:r>
          </a:p>
          <a:p>
            <a:endParaRPr lang="en-AU" sz="2000" i="1" dirty="0" smtClean="0"/>
          </a:p>
          <a:p>
            <a:endParaRPr lang="en-AU" sz="2000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sz="2000" i="1" dirty="0" smtClean="0"/>
              <a:t>The scope of the project is too wide  and not practical for the given time-frame.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sz="2000" i="1" dirty="0" smtClean="0"/>
          </a:p>
          <a:p>
            <a:endParaRPr lang="en-AU" sz="2000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sz="2000" i="1" dirty="0" smtClean="0"/>
              <a:t>You fail to express you passion and knowledge in the proposal</a:t>
            </a:r>
            <a:r>
              <a:rPr lang="en-AU" sz="2000" i="1" dirty="0"/>
              <a:t> </a:t>
            </a:r>
            <a:r>
              <a:rPr lang="en-AU" sz="2000" i="1" dirty="0" smtClean="0"/>
              <a:t>– especially to the supervisors who may not be specialists/experts in your particular field.</a:t>
            </a:r>
          </a:p>
          <a:p>
            <a:r>
              <a:rPr lang="en-AU" sz="2000" i="1" dirty="0" smtClean="0"/>
              <a:t>                      </a:t>
            </a:r>
          </a:p>
          <a:p>
            <a:endParaRPr lang="en-AU" sz="2000" i="1" dirty="0" smtClean="0"/>
          </a:p>
          <a:p>
            <a:endParaRPr lang="en-AU" sz="2000" i="1" dirty="0" smtClean="0"/>
          </a:p>
          <a:p>
            <a:endParaRPr lang="en-AU" i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/>
          </a:p>
        </p:txBody>
      </p:sp>
    </p:spTree>
    <p:extLst>
      <p:ext uri="{BB962C8B-B14F-4D97-AF65-F5344CB8AC3E}">
        <p14:creationId xmlns:p14="http://schemas.microsoft.com/office/powerpoint/2010/main" val="244845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2907792" y="1947673"/>
            <a:ext cx="66476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dirty="0" smtClean="0">
                <a:solidFill>
                  <a:srgbClr val="0070C0"/>
                </a:solidFill>
              </a:rPr>
              <a:t>Use the ‘as if’ style – write </a:t>
            </a:r>
            <a:r>
              <a:rPr lang="en-AU" sz="2400" u="sng" dirty="0" smtClean="0">
                <a:solidFill>
                  <a:srgbClr val="0070C0"/>
                </a:solidFill>
              </a:rPr>
              <a:t>as if</a:t>
            </a:r>
            <a:r>
              <a:rPr lang="en-AU" sz="2400" dirty="0" smtClean="0">
                <a:solidFill>
                  <a:srgbClr val="0070C0"/>
                </a:solidFill>
              </a:rPr>
              <a:t> you are an expert!</a:t>
            </a:r>
            <a:endParaRPr lang="en-AU" sz="2400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907412" y="1190720"/>
            <a:ext cx="385265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‘TONE’ OF THE CANDIDACY PROPOSAL</a:t>
            </a:r>
            <a:endParaRPr lang="en-A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1052219" y="3024433"/>
            <a:ext cx="107149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000" dirty="0" smtClean="0"/>
              <a:t>Although you need to find your scholarly voice, and take positions, a balanced approach is important.</a:t>
            </a:r>
            <a:endParaRPr lang="en-AU" sz="20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18149" y="4039638"/>
            <a:ext cx="2831183" cy="1921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29668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4941026" y="1334591"/>
            <a:ext cx="162454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A FINAL WORD</a:t>
            </a:r>
          </a:p>
          <a:p>
            <a:endParaRPr lang="en-AU" dirty="0"/>
          </a:p>
          <a:p>
            <a:endParaRPr lang="en-AU" dirty="0"/>
          </a:p>
        </p:txBody>
      </p:sp>
      <p:sp>
        <p:nvSpPr>
          <p:cNvPr id="6" name="TextBox 5"/>
          <p:cNvSpPr txBox="1"/>
          <p:nvPr/>
        </p:nvSpPr>
        <p:spPr>
          <a:xfrm>
            <a:off x="2858395" y="1752103"/>
            <a:ext cx="564458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             </a:t>
            </a:r>
          </a:p>
          <a:p>
            <a:r>
              <a:rPr lang="en-AU" dirty="0"/>
              <a:t> </a:t>
            </a:r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pPr algn="ctr"/>
            <a:r>
              <a:rPr lang="en-AU" dirty="0"/>
              <a:t>Dr Craig </a:t>
            </a:r>
            <a:r>
              <a:rPr lang="en-AU" dirty="0" smtClean="0"/>
              <a:t>Harper</a:t>
            </a:r>
            <a:endParaRPr lang="en-AU" dirty="0"/>
          </a:p>
          <a:p>
            <a:endParaRPr lang="en-AU" dirty="0" smtClean="0">
              <a:hlinkClick r:id="rId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>
              <a:hlinkClick r:id="rId4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dirty="0" smtClean="0">
                <a:hlinkClick r:id="rId4"/>
              </a:rPr>
              <a:t>https</a:t>
            </a:r>
            <a:r>
              <a:rPr lang="en-AU" dirty="0">
                <a:hlinkClick r:id="rId4"/>
              </a:rPr>
              <a:t>://</a:t>
            </a:r>
            <a:r>
              <a:rPr lang="en-AU" dirty="0" smtClean="0">
                <a:hlinkClick r:id="rId4"/>
              </a:rPr>
              <a:t>www.youtube.com/watch?v=h2EjOte1BTw</a:t>
            </a:r>
            <a:endParaRPr lang="en-AU" dirty="0" smtClean="0"/>
          </a:p>
          <a:p>
            <a:pPr algn="ctr"/>
            <a:endParaRPr lang="en-AU" dirty="0"/>
          </a:p>
          <a:p>
            <a:pPr algn="ctr"/>
            <a:r>
              <a:rPr lang="en-AU" sz="1400" i="1" dirty="0" smtClean="0"/>
              <a:t>(Commence video at 1.08, finish at 5.00)</a:t>
            </a:r>
          </a:p>
          <a:p>
            <a:r>
              <a:rPr lang="en-AU" dirty="0" smtClean="0"/>
              <a:t>                                                                              </a:t>
            </a:r>
            <a:endParaRPr lang="en-AU" sz="1600" dirty="0" smtClean="0"/>
          </a:p>
        </p:txBody>
      </p:sp>
      <p:pic>
        <p:nvPicPr>
          <p:cNvPr id="11" name="Picture 10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4330" y="1964321"/>
            <a:ext cx="3597937" cy="19969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2443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626864" y="1060704"/>
            <a:ext cx="2242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600" dirty="0" smtClean="0"/>
              <a:t>References</a:t>
            </a:r>
            <a:endParaRPr lang="en-AU" sz="3600" dirty="0"/>
          </a:p>
        </p:txBody>
      </p:sp>
      <p:sp>
        <p:nvSpPr>
          <p:cNvPr id="5" name="Rectangle 4"/>
          <p:cNvSpPr/>
          <p:nvPr/>
        </p:nvSpPr>
        <p:spPr>
          <a:xfrm>
            <a:off x="1054608" y="2109139"/>
            <a:ext cx="75590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Eco, U. 2015. </a:t>
            </a:r>
            <a:r>
              <a:rPr lang="en-AU" i="1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How to Write a Thesis</a:t>
            </a:r>
            <a:r>
              <a:rPr lang="en-A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Cambridge, MA: MIT </a:t>
            </a:r>
            <a:r>
              <a:rPr lang="en-AU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Press. Pp</a:t>
            </a:r>
            <a:r>
              <a:rPr lang="en-AU" dirty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26-30</a:t>
            </a:r>
            <a:r>
              <a:rPr lang="en-AU" dirty="0" smtClean="0">
                <a:solidFill>
                  <a:srgbClr val="00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en-AU" dirty="0" smtClean="0">
                <a:solidFill>
                  <a:srgbClr val="000000"/>
                </a:solidFill>
                <a:latin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2826110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124712" y="963246"/>
            <a:ext cx="10826496" cy="73866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smtClean="0"/>
              <a:t>This workshop will cover two types of requirements for completing your candidacy proposal:</a:t>
            </a:r>
            <a:endParaRPr lang="en-AU" dirty="0"/>
          </a:p>
          <a:p>
            <a:endParaRPr lang="en-AU" sz="2000" dirty="0" smtClean="0"/>
          </a:p>
          <a:p>
            <a:endParaRPr lang="en-AU" sz="2000" dirty="0"/>
          </a:p>
          <a:p>
            <a:r>
              <a:rPr lang="en-AU" sz="2000" b="1" dirty="0" smtClean="0">
                <a:solidFill>
                  <a:srgbClr val="0070C0"/>
                </a:solidFill>
              </a:rPr>
              <a:t>MORE ABSTRACT STUFF</a:t>
            </a:r>
            <a:r>
              <a:rPr lang="en-AU" sz="2000" b="1" dirty="0" smtClean="0"/>
              <a:t>: </a:t>
            </a:r>
          </a:p>
          <a:p>
            <a:endParaRPr lang="en-AU" sz="2000" i="1" dirty="0"/>
          </a:p>
          <a:p>
            <a:r>
              <a:rPr lang="en-AU" sz="2000" i="1" dirty="0" smtClean="0"/>
              <a:t>What you need to think, conceptualize or dream about - </a:t>
            </a:r>
          </a:p>
          <a:p>
            <a:r>
              <a:rPr lang="en-AU" sz="2000" i="1" dirty="0" smtClean="0"/>
              <a:t>regardless of what you practically do.</a:t>
            </a:r>
            <a:endParaRPr lang="en-AU" sz="2000" i="1" dirty="0"/>
          </a:p>
          <a:p>
            <a:endParaRPr lang="en-AU" sz="2000" i="1" dirty="0" smtClean="0"/>
          </a:p>
          <a:p>
            <a:endParaRPr lang="en-AU" sz="2000" i="1" dirty="0" smtClean="0"/>
          </a:p>
          <a:p>
            <a:endParaRPr lang="en-AU" dirty="0"/>
          </a:p>
          <a:p>
            <a:r>
              <a:rPr lang="en-AU" sz="2000" b="1" dirty="0" smtClean="0">
                <a:solidFill>
                  <a:srgbClr val="0070C0"/>
                </a:solidFill>
              </a:rPr>
              <a:t>MORE CONCRETE </a:t>
            </a:r>
            <a:r>
              <a:rPr lang="en-AU" sz="2000" b="1" dirty="0">
                <a:solidFill>
                  <a:srgbClr val="0070C0"/>
                </a:solidFill>
              </a:rPr>
              <a:t>STUFF:  </a:t>
            </a:r>
            <a:endParaRPr lang="en-AU" sz="2000" b="1" dirty="0" smtClean="0">
              <a:solidFill>
                <a:srgbClr val="0070C0"/>
              </a:solidFill>
            </a:endParaRPr>
          </a:p>
          <a:p>
            <a:endParaRPr lang="en-AU" sz="2000" b="1" i="1" dirty="0">
              <a:solidFill>
                <a:srgbClr val="0070C0"/>
              </a:solidFill>
            </a:endParaRPr>
          </a:p>
          <a:p>
            <a:r>
              <a:rPr lang="en-AU" sz="2000" i="1" dirty="0" smtClean="0"/>
              <a:t>What </a:t>
            </a:r>
            <a:r>
              <a:rPr lang="en-AU" sz="2000" i="1" dirty="0"/>
              <a:t>you need to practically </a:t>
            </a:r>
            <a:r>
              <a:rPr lang="en-AU" sz="2000" i="1" u="sng" dirty="0" smtClean="0"/>
              <a:t>do</a:t>
            </a:r>
            <a:r>
              <a:rPr lang="en-AU" sz="2000" i="1" dirty="0" smtClean="0"/>
              <a:t> - </a:t>
            </a:r>
          </a:p>
          <a:p>
            <a:r>
              <a:rPr lang="en-AU" sz="2000" i="1" dirty="0" smtClean="0"/>
              <a:t>regardless </a:t>
            </a:r>
            <a:r>
              <a:rPr lang="en-AU" sz="2000" i="1" dirty="0"/>
              <a:t>of what’s going on inside your </a:t>
            </a:r>
            <a:r>
              <a:rPr lang="en-AU" sz="2000" i="1" dirty="0" smtClean="0"/>
              <a:t>head.</a:t>
            </a:r>
            <a:endParaRPr lang="en-AU" sz="2000" i="1" dirty="0"/>
          </a:p>
          <a:p>
            <a:endParaRPr lang="en-AU" u="sng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endParaRPr lang="en-AU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13971" y="2265413"/>
            <a:ext cx="1914310" cy="22252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91597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657841" y="5174350"/>
            <a:ext cx="100035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dirty="0"/>
          </a:p>
          <a:p>
            <a:pPr algn="ctr"/>
            <a:endParaRPr lang="en-AU" i="1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/>
          </a:p>
        </p:txBody>
      </p:sp>
      <p:pic>
        <p:nvPicPr>
          <p:cNvPr id="1026" name="Picture 2" descr="https://i.pinimg.com/736x/60/b0/20/60b020d929c480ec1cae6bd5a28de88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12097" y="2212848"/>
            <a:ext cx="1917184" cy="222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95528" y="2212848"/>
            <a:ext cx="8692637" cy="569386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dirty="0"/>
              <a:t>h</a:t>
            </a:r>
            <a:r>
              <a:rPr lang="en-AU" i="1" dirty="0" smtClean="0"/>
              <a:t>ave </a:t>
            </a:r>
            <a:r>
              <a:rPr lang="en-AU" i="1" dirty="0" smtClean="0">
                <a:solidFill>
                  <a:srgbClr val="0070C0"/>
                </a:solidFill>
              </a:rPr>
              <a:t>something to say </a:t>
            </a:r>
            <a:r>
              <a:rPr lang="en-AU" i="1" dirty="0" smtClean="0"/>
              <a:t>that your peers want to listen to.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dirty="0" smtClean="0"/>
              <a:t>be aware of </a:t>
            </a:r>
            <a:r>
              <a:rPr lang="en-AU" i="1" dirty="0" smtClean="0">
                <a:solidFill>
                  <a:srgbClr val="0070C0"/>
                </a:solidFill>
              </a:rPr>
              <a:t>what your peers are doing </a:t>
            </a:r>
            <a:r>
              <a:rPr lang="en-AU" i="1" dirty="0" smtClean="0"/>
              <a:t>– locally and globally.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dirty="0"/>
              <a:t>h</a:t>
            </a:r>
            <a:r>
              <a:rPr lang="en-AU" i="1" dirty="0" smtClean="0"/>
              <a:t>ave the </a:t>
            </a:r>
            <a:r>
              <a:rPr lang="en-AU" i="1" dirty="0" smtClean="0">
                <a:solidFill>
                  <a:srgbClr val="0070C0"/>
                </a:solidFill>
              </a:rPr>
              <a:t>imagination and judgement </a:t>
            </a:r>
            <a:r>
              <a:rPr lang="en-AU" i="1" dirty="0" smtClean="0"/>
              <a:t>to discover where you can make a contribution.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dirty="0"/>
              <a:t>b</a:t>
            </a:r>
            <a:r>
              <a:rPr lang="en-AU" i="1" dirty="0" smtClean="0"/>
              <a:t>e able to </a:t>
            </a:r>
            <a:r>
              <a:rPr lang="en-AU" i="1" dirty="0" smtClean="0">
                <a:solidFill>
                  <a:srgbClr val="0070C0"/>
                </a:solidFill>
              </a:rPr>
              <a:t>discover a niche </a:t>
            </a:r>
            <a:r>
              <a:rPr lang="en-AU" i="1" dirty="0" smtClean="0"/>
              <a:t>for your research.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dirty="0"/>
              <a:t>b</a:t>
            </a:r>
            <a:r>
              <a:rPr lang="en-AU" i="1" dirty="0" smtClean="0"/>
              <a:t>e aware of </a:t>
            </a:r>
            <a:r>
              <a:rPr lang="en-AU" i="1" dirty="0" smtClean="0">
                <a:solidFill>
                  <a:srgbClr val="0070C0"/>
                </a:solidFill>
              </a:rPr>
              <a:t>appropriate research techniques </a:t>
            </a:r>
            <a:r>
              <a:rPr lang="en-AU" i="1" dirty="0" smtClean="0"/>
              <a:t>&amp; the limitations of each.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dirty="0"/>
              <a:t>b</a:t>
            </a:r>
            <a:r>
              <a:rPr lang="en-AU" i="1" dirty="0" smtClean="0"/>
              <a:t>e able to </a:t>
            </a:r>
            <a:r>
              <a:rPr lang="en-AU" i="1" dirty="0" smtClean="0">
                <a:solidFill>
                  <a:srgbClr val="0070C0"/>
                </a:solidFill>
              </a:rPr>
              <a:t>effectively communicate </a:t>
            </a:r>
            <a:r>
              <a:rPr lang="en-AU" i="1" dirty="0" smtClean="0"/>
              <a:t>the results of your research.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dirty="0"/>
              <a:t>b</a:t>
            </a:r>
            <a:r>
              <a:rPr lang="en-AU" i="1" dirty="0" smtClean="0"/>
              <a:t>e aware of the </a:t>
            </a:r>
            <a:r>
              <a:rPr lang="en-AU" i="1" dirty="0" smtClean="0">
                <a:solidFill>
                  <a:srgbClr val="0070C0"/>
                </a:solidFill>
              </a:rPr>
              <a:t>ethics of your discipline </a:t>
            </a:r>
            <a:r>
              <a:rPr lang="en-AU" i="1" dirty="0" smtClean="0"/>
              <a:t>and work within them.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/>
          </a:p>
          <a:p>
            <a:r>
              <a:rPr lang="en-AU" sz="1100" dirty="0" smtClean="0"/>
              <a:t>                                                                                                               (Adapted from “Becoming a Researcher’, The Learning Centre, Curtin University, 2018)</a:t>
            </a:r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2474129" y="1107222"/>
            <a:ext cx="701403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200" i="1" dirty="0" smtClean="0">
                <a:solidFill>
                  <a:srgbClr val="0070C0"/>
                </a:solidFill>
              </a:rPr>
              <a:t>To be a successful researcher you need to</a:t>
            </a:r>
          </a:p>
        </p:txBody>
      </p:sp>
    </p:spTree>
    <p:extLst>
      <p:ext uri="{BB962C8B-B14F-4D97-AF65-F5344CB8AC3E}">
        <p14:creationId xmlns:p14="http://schemas.microsoft.com/office/powerpoint/2010/main" val="8646873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657841" y="5174350"/>
            <a:ext cx="100035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dirty="0"/>
          </a:p>
          <a:p>
            <a:pPr algn="ctr"/>
            <a:endParaRPr lang="en-AU" i="1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/>
          </a:p>
        </p:txBody>
      </p:sp>
      <p:pic>
        <p:nvPicPr>
          <p:cNvPr id="1026" name="Picture 2" descr="https://i.pinimg.com/736x/60/b0/20/60b020d929c480ec1cae6bd5a28de88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94393" y="2644163"/>
            <a:ext cx="1917184" cy="22239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795528" y="2212848"/>
            <a:ext cx="869263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2288201" y="913023"/>
            <a:ext cx="72785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200" i="1" u="sng" dirty="0" smtClean="0">
                <a:solidFill>
                  <a:srgbClr val="0070C0"/>
                </a:solidFill>
              </a:rPr>
              <a:t>Some</a:t>
            </a:r>
            <a:r>
              <a:rPr lang="en-AU" sz="3200" i="1" dirty="0" smtClean="0">
                <a:solidFill>
                  <a:srgbClr val="0070C0"/>
                </a:solidFill>
              </a:rPr>
              <a:t> purposes of your candidacy proposal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356231" y="1787584"/>
            <a:ext cx="8385048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i="1" dirty="0" smtClean="0"/>
              <a:t>To demonstrate that there is a </a:t>
            </a:r>
            <a:r>
              <a:rPr lang="en-AU" i="1" dirty="0" smtClean="0">
                <a:solidFill>
                  <a:srgbClr val="0070C0"/>
                </a:solidFill>
              </a:rPr>
              <a:t>research gap</a:t>
            </a:r>
            <a:r>
              <a:rPr lang="en-AU" i="1" dirty="0" smtClean="0"/>
              <a:t>, and you will fill that gap.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i="1" dirty="0" smtClean="0"/>
              <a:t>To show that you have </a:t>
            </a:r>
            <a:r>
              <a:rPr lang="en-AU" i="1" dirty="0" smtClean="0">
                <a:solidFill>
                  <a:srgbClr val="0070C0"/>
                </a:solidFill>
              </a:rPr>
              <a:t>surveyed the literature</a:t>
            </a:r>
            <a:r>
              <a:rPr lang="en-AU" i="1" dirty="0" smtClean="0"/>
              <a:t>, and broadly understand the current state of research.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i="1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i="1" dirty="0" smtClean="0"/>
              <a:t>To show that you will make a </a:t>
            </a:r>
            <a:r>
              <a:rPr lang="en-AU" i="1" dirty="0" smtClean="0">
                <a:solidFill>
                  <a:srgbClr val="0070C0"/>
                </a:solidFill>
              </a:rPr>
              <a:t>significant and original contribution </a:t>
            </a:r>
            <a:r>
              <a:rPr lang="en-AU" i="1" dirty="0" smtClean="0"/>
              <a:t>to knowledge.</a:t>
            </a:r>
          </a:p>
          <a:p>
            <a:endParaRPr lang="en-AU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i="1" dirty="0" smtClean="0"/>
              <a:t>To demonstrate that your </a:t>
            </a:r>
            <a:r>
              <a:rPr lang="en-AU" i="1" dirty="0" smtClean="0">
                <a:solidFill>
                  <a:srgbClr val="0070C0"/>
                </a:solidFill>
              </a:rPr>
              <a:t>methodology/methods ‘match’ your research problem</a:t>
            </a:r>
            <a:r>
              <a:rPr lang="en-AU" i="1" dirty="0" smtClean="0"/>
              <a:t>.</a:t>
            </a:r>
          </a:p>
          <a:p>
            <a:endParaRPr lang="en-AU" i="1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i="1" dirty="0"/>
              <a:t>To demonstrate that you have a </a:t>
            </a:r>
            <a:r>
              <a:rPr lang="en-AU" i="1" dirty="0">
                <a:solidFill>
                  <a:srgbClr val="0070C0"/>
                </a:solidFill>
              </a:rPr>
              <a:t>doable </a:t>
            </a:r>
            <a:r>
              <a:rPr lang="en-AU" i="1" dirty="0" smtClean="0">
                <a:solidFill>
                  <a:srgbClr val="0070C0"/>
                </a:solidFill>
              </a:rPr>
              <a:t>project</a:t>
            </a:r>
            <a:r>
              <a:rPr lang="en-AU" i="1" dirty="0" smtClean="0"/>
              <a:t>, given </a:t>
            </a:r>
            <a:r>
              <a:rPr lang="en-AU" i="1" dirty="0"/>
              <a:t>limited time and </a:t>
            </a:r>
            <a:r>
              <a:rPr lang="en-AU" i="1" dirty="0" smtClean="0"/>
              <a:t>resources.</a:t>
            </a:r>
            <a:endParaRPr lang="en-AU" i="1" dirty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i="1" dirty="0" smtClean="0"/>
              <a:t>To help you </a:t>
            </a:r>
            <a:r>
              <a:rPr lang="en-AU" i="1" dirty="0" smtClean="0">
                <a:solidFill>
                  <a:srgbClr val="0070C0"/>
                </a:solidFill>
              </a:rPr>
              <a:t>organize and think systematically </a:t>
            </a:r>
            <a:r>
              <a:rPr lang="en-AU" i="1" dirty="0" smtClean="0"/>
              <a:t>about procedures, time, resources</a:t>
            </a:r>
          </a:p>
          <a:p>
            <a:r>
              <a:rPr lang="en-AU" dirty="0" smtClean="0"/>
              <a:t>      -  </a:t>
            </a:r>
            <a:r>
              <a:rPr lang="en-AU" i="1" dirty="0" smtClean="0"/>
              <a:t>as well as the research problem itself.</a:t>
            </a:r>
          </a:p>
          <a:p>
            <a:endParaRPr lang="en-AU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AU" i="1" dirty="0" smtClean="0"/>
              <a:t>To help you think carefully about and </a:t>
            </a:r>
            <a:r>
              <a:rPr lang="en-AU" i="1" dirty="0" smtClean="0">
                <a:solidFill>
                  <a:srgbClr val="0070C0"/>
                </a:solidFill>
              </a:rPr>
              <a:t>recognize ethical issues</a:t>
            </a:r>
            <a:r>
              <a:rPr lang="en-AU" i="1" dirty="0" smtClean="0"/>
              <a:t> entailed in your proposed research.</a:t>
            </a:r>
            <a:endParaRPr lang="en-AU" i="1" dirty="0"/>
          </a:p>
        </p:txBody>
      </p:sp>
    </p:spTree>
    <p:extLst>
      <p:ext uri="{BB962C8B-B14F-4D97-AF65-F5344CB8AC3E}">
        <p14:creationId xmlns:p14="http://schemas.microsoft.com/office/powerpoint/2010/main" val="1238603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657841" y="5174350"/>
            <a:ext cx="100035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dirty="0"/>
          </a:p>
          <a:p>
            <a:pPr algn="ctr"/>
            <a:endParaRPr lang="en-AU" i="1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451482" y="2168274"/>
            <a:ext cx="869263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/>
          </a:p>
          <a:p>
            <a:r>
              <a:rPr lang="en-AU" sz="1100" dirty="0" smtClean="0"/>
              <a:t>                                                                                                                           </a:t>
            </a: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633984" y="1671725"/>
            <a:ext cx="11234928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Wingdings" panose="05000000000000000000" pitchFamily="2" charset="2"/>
              <a:buChar char="§"/>
            </a:pPr>
            <a:r>
              <a:rPr lang="en-AU" sz="2000" i="1" dirty="0" smtClean="0"/>
              <a:t>According to Umberto Eco (2015 pp. 27-30), to be a successful researcher you need to adopt a</a:t>
            </a:r>
          </a:p>
          <a:p>
            <a:r>
              <a:rPr lang="en-AU" sz="2000" i="1" dirty="0"/>
              <a:t> </a:t>
            </a:r>
            <a:r>
              <a:rPr lang="en-AU" sz="2000" i="1" dirty="0" smtClean="0"/>
              <a:t>     ‘scientific method’. </a:t>
            </a:r>
            <a:r>
              <a:rPr lang="en-AU" sz="2000" dirty="0"/>
              <a:t> </a:t>
            </a:r>
            <a:r>
              <a:rPr lang="en-AU" sz="2000" i="1" dirty="0" smtClean="0"/>
              <a:t>But ‘scientific’ is not only that which uses diagrams and formulae.</a:t>
            </a:r>
          </a:p>
          <a:p>
            <a:endParaRPr lang="en-AU" sz="1600" i="1" dirty="0"/>
          </a:p>
          <a:p>
            <a:endParaRPr lang="en-AU" sz="1600" i="1" dirty="0" smtClean="0"/>
          </a:p>
          <a:p>
            <a:endParaRPr lang="en-AU" sz="1600" i="1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AU" sz="2000" i="1" dirty="0" smtClean="0"/>
              <a:t>What is meant by ‘scientific?  The opposition between ‘scientific’ and ‘non-scientific’ is artificial.  </a:t>
            </a:r>
          </a:p>
          <a:p>
            <a:endParaRPr lang="en-AU" sz="2000" i="1" dirty="0" smtClean="0"/>
          </a:p>
          <a:p>
            <a:endParaRPr lang="en-AU" sz="1600" i="1" dirty="0" smtClean="0"/>
          </a:p>
          <a:p>
            <a:endParaRPr lang="en-AU" sz="1600" i="1" dirty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AU" sz="2000" i="1" dirty="0" smtClean="0"/>
              <a:t>Perhaps the idea of </a:t>
            </a:r>
            <a:r>
              <a:rPr lang="en-AU" sz="2000" i="1" u="sng" dirty="0" err="1" smtClean="0"/>
              <a:t>Wissenchaft</a:t>
            </a:r>
            <a:r>
              <a:rPr lang="en-AU" sz="2000" i="1" dirty="0" smtClean="0"/>
              <a:t> is useful: “the systematic pursuit of knowledge, learning and </a:t>
            </a:r>
            <a:r>
              <a:rPr lang="en-AU" sz="2000" i="1" dirty="0"/>
              <a:t>scholarship”. </a:t>
            </a:r>
            <a:r>
              <a:rPr lang="en-AU" sz="2000" i="1" dirty="0" smtClean="0"/>
              <a:t>                                                                                                     </a:t>
            </a:r>
            <a:r>
              <a:rPr lang="en-AU" sz="800" i="1" dirty="0" smtClean="0"/>
              <a:t>https</a:t>
            </a:r>
            <a:r>
              <a:rPr lang="en-AU" sz="800" i="1" dirty="0"/>
              <a:t>://en.oxforddictionaries.com/definition/wissenschaft</a:t>
            </a:r>
            <a:endParaRPr lang="en-AU" sz="800" i="1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AU" sz="800" i="1" dirty="0" smtClean="0"/>
          </a:p>
          <a:p>
            <a:endParaRPr lang="en-AU" sz="1200" i="1" dirty="0"/>
          </a:p>
          <a:p>
            <a:pPr marL="342900" indent="-342900">
              <a:buFont typeface="Wingdings" panose="05000000000000000000" pitchFamily="2" charset="2"/>
              <a:buChar char="§"/>
            </a:pPr>
            <a:endParaRPr lang="en-AU" sz="2000" i="1" dirty="0" smtClean="0"/>
          </a:p>
          <a:p>
            <a:pPr marL="342900" indent="-342900">
              <a:buFont typeface="Wingdings" panose="05000000000000000000" pitchFamily="2" charset="2"/>
              <a:buChar char="§"/>
            </a:pPr>
            <a:r>
              <a:rPr lang="en-AU" sz="2000" i="1" dirty="0" smtClean="0"/>
              <a:t> </a:t>
            </a:r>
            <a:r>
              <a:rPr lang="en-AU" sz="2000" i="1" u="sng" dirty="0" err="1" smtClean="0"/>
              <a:t>Wissenschaft</a:t>
            </a:r>
            <a:r>
              <a:rPr lang="en-AU" sz="2000" i="1" dirty="0" smtClean="0"/>
              <a:t> takes the ‘natural sciences’ as a model. </a:t>
            </a:r>
          </a:p>
        </p:txBody>
      </p:sp>
      <p:sp>
        <p:nvSpPr>
          <p:cNvPr id="10" name="Rectangle 9"/>
          <p:cNvSpPr/>
          <p:nvPr/>
        </p:nvSpPr>
        <p:spPr>
          <a:xfrm>
            <a:off x="5346105" y="6416829"/>
            <a:ext cx="591312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800" dirty="0">
                <a:hlinkClick r:id="rId4"/>
              </a:rPr>
              <a:t>http://2.bp.blogspot.com/-</a:t>
            </a:r>
            <a:r>
              <a:rPr lang="en-AU" sz="800" dirty="0" smtClean="0">
                <a:hlinkClick r:id="rId4"/>
              </a:rPr>
              <a:t>TtwGhDgtAOY/TZiZUM377vI/AAAAAAAAAqo/qWqEh2JT_bU</a:t>
            </a:r>
            <a:endParaRPr lang="en-AU" sz="800" dirty="0" smtClean="0"/>
          </a:p>
          <a:p>
            <a:r>
              <a:rPr lang="en-AU" sz="800" dirty="0" smtClean="0"/>
              <a:t>/s1600/20050326Umberto_Eco.jpg [accessed 22/02/2018]</a:t>
            </a:r>
            <a:endParaRPr lang="en-AU" sz="800" dirty="0"/>
          </a:p>
        </p:txBody>
      </p:sp>
      <p:sp>
        <p:nvSpPr>
          <p:cNvPr id="6" name="TextBox 5"/>
          <p:cNvSpPr txBox="1"/>
          <p:nvPr/>
        </p:nvSpPr>
        <p:spPr>
          <a:xfrm>
            <a:off x="3849624" y="952243"/>
            <a:ext cx="416562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 smtClean="0">
                <a:solidFill>
                  <a:srgbClr val="0070C0"/>
                </a:solidFill>
              </a:rPr>
              <a:t>ADOPT A ‘SCIENTIFIC METHOD’</a:t>
            </a:r>
            <a:endParaRPr lang="en-AU" sz="2400" b="1" dirty="0">
              <a:solidFill>
                <a:srgbClr val="0070C0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771632" y="1801472"/>
            <a:ext cx="1097280" cy="1118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11480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657841" y="5174350"/>
            <a:ext cx="100035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dirty="0"/>
          </a:p>
          <a:p>
            <a:pPr algn="ctr"/>
            <a:endParaRPr lang="en-AU" i="1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451482" y="2168274"/>
            <a:ext cx="869263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/>
          </a:p>
          <a:p>
            <a:r>
              <a:rPr lang="en-AU" sz="1100" dirty="0" smtClean="0"/>
              <a:t>                                                                                                                           </a:t>
            </a: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/>
          </a:p>
        </p:txBody>
      </p:sp>
      <p:sp>
        <p:nvSpPr>
          <p:cNvPr id="8" name="TextBox 7"/>
          <p:cNvSpPr txBox="1"/>
          <p:nvPr/>
        </p:nvSpPr>
        <p:spPr>
          <a:xfrm>
            <a:off x="997898" y="2019223"/>
            <a:ext cx="11163697" cy="515525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342900" indent="-342900">
              <a:buAutoNum type="arabicPeriod"/>
            </a:pPr>
            <a:r>
              <a:rPr lang="en-AU" i="1" dirty="0" smtClean="0"/>
              <a:t>“</a:t>
            </a:r>
            <a:r>
              <a:rPr lang="en-AU" sz="2000" i="1" dirty="0" smtClean="0"/>
              <a:t>The research deals with a</a:t>
            </a:r>
            <a:r>
              <a:rPr lang="en-AU" sz="2000" dirty="0" smtClean="0"/>
              <a:t> </a:t>
            </a:r>
            <a:r>
              <a:rPr lang="en-AU" sz="2000" i="1" dirty="0" smtClean="0">
                <a:solidFill>
                  <a:srgbClr val="C00000"/>
                </a:solidFill>
              </a:rPr>
              <a:t>specific object</a:t>
            </a:r>
            <a:r>
              <a:rPr lang="en-AU" sz="2000" i="1" dirty="0" smtClean="0"/>
              <a:t>, defined so that others can identify it.</a:t>
            </a:r>
            <a:r>
              <a:rPr lang="en-AU" sz="2000" dirty="0" smtClean="0"/>
              <a:t>”</a:t>
            </a:r>
          </a:p>
          <a:p>
            <a:r>
              <a:rPr lang="en-AU" sz="2000" dirty="0" smtClean="0"/>
              <a:t>         </a:t>
            </a:r>
            <a:r>
              <a:rPr lang="en-AU" sz="1400" dirty="0" smtClean="0"/>
              <a:t>(Not necessarily ‘physical’ - it could be abstract like an ideology or social movement.)</a:t>
            </a:r>
            <a:endParaRPr lang="en-AU" sz="1400" dirty="0"/>
          </a:p>
          <a:p>
            <a:endParaRPr lang="en-AU" sz="1400" dirty="0" smtClean="0"/>
          </a:p>
          <a:p>
            <a:endParaRPr lang="en-AU" sz="2000" dirty="0" smtClean="0"/>
          </a:p>
          <a:p>
            <a:pPr marL="342900" indent="-342900">
              <a:buAutoNum type="arabicPeriod" startAt="2"/>
            </a:pPr>
            <a:r>
              <a:rPr lang="en-AU" sz="2000" i="1" dirty="0" smtClean="0"/>
              <a:t>“The research says things which have </a:t>
            </a:r>
            <a:r>
              <a:rPr lang="en-AU" sz="2000" i="1" dirty="0" smtClean="0">
                <a:solidFill>
                  <a:srgbClr val="C00000"/>
                </a:solidFill>
              </a:rPr>
              <a:t>not yet been said about this object</a:t>
            </a:r>
            <a:r>
              <a:rPr lang="en-AU" sz="2000" i="1" dirty="0" smtClean="0"/>
              <a:t>, or it </a:t>
            </a:r>
            <a:r>
              <a:rPr lang="en-AU" sz="2000" i="1" dirty="0" smtClean="0">
                <a:solidFill>
                  <a:srgbClr val="C00000"/>
                </a:solidFill>
              </a:rPr>
              <a:t>revises</a:t>
            </a:r>
            <a:r>
              <a:rPr lang="en-AU" sz="2000" i="1" dirty="0" smtClean="0"/>
              <a:t> the things</a:t>
            </a:r>
          </a:p>
          <a:p>
            <a:r>
              <a:rPr lang="en-AU" sz="2000" i="1" dirty="0"/>
              <a:t> </a:t>
            </a:r>
            <a:r>
              <a:rPr lang="en-AU" sz="2000" i="1" dirty="0" smtClean="0"/>
              <a:t>         that have already been said from a different perspective.” </a:t>
            </a:r>
          </a:p>
          <a:p>
            <a:endParaRPr lang="en-AU" sz="2000" i="1" dirty="0" smtClean="0"/>
          </a:p>
          <a:p>
            <a:endParaRPr lang="en-AU" sz="2000" i="1" dirty="0" smtClean="0"/>
          </a:p>
          <a:p>
            <a:pPr marL="342900" indent="-342900">
              <a:buAutoNum type="arabicPeriod" startAt="3"/>
            </a:pPr>
            <a:r>
              <a:rPr lang="en-AU" sz="2000" i="1" dirty="0" smtClean="0"/>
              <a:t>“ The research is </a:t>
            </a:r>
            <a:r>
              <a:rPr lang="en-AU" sz="2000" i="1" dirty="0" smtClean="0">
                <a:solidFill>
                  <a:srgbClr val="C00000"/>
                </a:solidFill>
              </a:rPr>
              <a:t>useful</a:t>
            </a:r>
            <a:r>
              <a:rPr lang="en-AU" sz="2000" i="1" dirty="0" smtClean="0"/>
              <a:t> to </a:t>
            </a:r>
            <a:r>
              <a:rPr lang="en-AU" sz="2000" i="1" dirty="0"/>
              <a:t>o</a:t>
            </a:r>
            <a:r>
              <a:rPr lang="en-AU" sz="2000" i="1" dirty="0" smtClean="0"/>
              <a:t>thers”.</a:t>
            </a:r>
          </a:p>
          <a:p>
            <a:endParaRPr lang="en-AU" sz="2000" i="1" dirty="0" smtClean="0"/>
          </a:p>
          <a:p>
            <a:endParaRPr lang="en-AU" sz="2000" i="1" dirty="0"/>
          </a:p>
          <a:p>
            <a:pPr marL="342900" indent="-342900">
              <a:buAutoNum type="arabicPeriod" startAt="3"/>
            </a:pPr>
            <a:r>
              <a:rPr lang="en-AU" sz="2000" i="1" dirty="0" smtClean="0"/>
              <a:t>“The research provides the elements required to </a:t>
            </a:r>
            <a:r>
              <a:rPr lang="en-AU" sz="2000" i="1" dirty="0" smtClean="0">
                <a:solidFill>
                  <a:srgbClr val="C00000"/>
                </a:solidFill>
              </a:rPr>
              <a:t>verify or disprove the hypotheses</a:t>
            </a:r>
            <a:r>
              <a:rPr lang="en-AU" sz="2000" i="1" dirty="0" smtClean="0"/>
              <a:t> it presents,</a:t>
            </a:r>
          </a:p>
          <a:p>
            <a:r>
              <a:rPr lang="en-AU" sz="2000" i="1" dirty="0" smtClean="0"/>
              <a:t>       and therefore…provides the foundations for future research.”</a:t>
            </a:r>
          </a:p>
          <a:p>
            <a:endParaRPr lang="en-AU" sz="2000" dirty="0" smtClean="0"/>
          </a:p>
          <a:p>
            <a:r>
              <a:rPr lang="en-AU" sz="2000" dirty="0"/>
              <a:t> </a:t>
            </a:r>
            <a:r>
              <a:rPr lang="en-AU" sz="2000" dirty="0" smtClean="0"/>
              <a:t>                                                                      </a:t>
            </a:r>
            <a:r>
              <a:rPr lang="en-AU" sz="1100" dirty="0" smtClean="0"/>
              <a:t>Eco</a:t>
            </a:r>
            <a:r>
              <a:rPr lang="en-AU" sz="1100" dirty="0"/>
              <a:t>, U. 2015. </a:t>
            </a:r>
            <a:r>
              <a:rPr lang="en-AU" sz="1100" i="1" dirty="0"/>
              <a:t>How to Write a Thesis</a:t>
            </a:r>
            <a:r>
              <a:rPr lang="en-AU" sz="1100" dirty="0"/>
              <a:t>. Cambridge, MA: MIT Press. Pp. 26-30.</a:t>
            </a:r>
          </a:p>
          <a:p>
            <a:endParaRPr lang="en-AU" sz="1100" i="1" dirty="0"/>
          </a:p>
          <a:p>
            <a:pPr algn="r"/>
            <a:endParaRPr lang="en-AU" i="1" dirty="0" smtClean="0"/>
          </a:p>
        </p:txBody>
      </p:sp>
      <p:sp>
        <p:nvSpPr>
          <p:cNvPr id="10" name="Rectangle 9"/>
          <p:cNvSpPr/>
          <p:nvPr/>
        </p:nvSpPr>
        <p:spPr>
          <a:xfrm>
            <a:off x="8270745" y="5532533"/>
            <a:ext cx="5913120" cy="2154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sz="800" dirty="0" smtClean="0"/>
              <a:t>]</a:t>
            </a:r>
            <a:endParaRPr lang="en-AU" sz="800" dirty="0"/>
          </a:p>
        </p:txBody>
      </p:sp>
      <p:sp>
        <p:nvSpPr>
          <p:cNvPr id="11" name="Rectangle 10"/>
          <p:cNvSpPr/>
          <p:nvPr/>
        </p:nvSpPr>
        <p:spPr>
          <a:xfrm>
            <a:off x="3511946" y="1260402"/>
            <a:ext cx="417511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AU" sz="2400" b="1" dirty="0">
                <a:solidFill>
                  <a:srgbClr val="0070C0"/>
                </a:solidFill>
              </a:rPr>
              <a:t>ADOPT A ‘SCIENTIFIC METHOD’</a:t>
            </a:r>
          </a:p>
        </p:txBody>
      </p:sp>
    </p:spTree>
    <p:extLst>
      <p:ext uri="{BB962C8B-B14F-4D97-AF65-F5344CB8AC3E}">
        <p14:creationId xmlns:p14="http://schemas.microsoft.com/office/powerpoint/2010/main" val="35116204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8657841" y="5174350"/>
            <a:ext cx="10003536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dirty="0"/>
          </a:p>
          <a:p>
            <a:pPr algn="ctr"/>
            <a:endParaRPr lang="en-AU" i="1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 smtClean="0"/>
          </a:p>
          <a:p>
            <a:pPr algn="ctr"/>
            <a:endParaRPr lang="en-AU" dirty="0"/>
          </a:p>
          <a:p>
            <a:pPr algn="ctr"/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451482" y="2168274"/>
            <a:ext cx="8692637" cy="13696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endParaRPr lang="en-AU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/>
          </a:p>
          <a:p>
            <a:r>
              <a:rPr lang="en-AU" sz="1100" dirty="0" smtClean="0"/>
              <a:t>                                                                                                                           </a:t>
            </a:r>
            <a:endParaRPr lang="en-AU" dirty="0" smtClean="0"/>
          </a:p>
          <a:p>
            <a:pPr marL="285750" indent="-285750">
              <a:buFont typeface="Wingdings" panose="05000000000000000000" pitchFamily="2" charset="2"/>
              <a:buChar char="§"/>
            </a:pP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633984" y="1746743"/>
            <a:ext cx="51816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4000" i="1" dirty="0" smtClean="0">
                <a:solidFill>
                  <a:srgbClr val="0070C0"/>
                </a:solidFill>
              </a:rPr>
              <a:t>KEEP THINGS IN PERSPECTIVE</a:t>
            </a:r>
          </a:p>
          <a:p>
            <a:endParaRPr lang="en-AU" sz="1600" i="1" dirty="0">
              <a:solidFill>
                <a:srgbClr val="0070C0"/>
              </a:solidFill>
            </a:endParaRPr>
          </a:p>
          <a:p>
            <a:endParaRPr lang="en-AU" sz="1600" i="1" dirty="0" smtClean="0">
              <a:solidFill>
                <a:srgbClr val="0070C0"/>
              </a:solidFill>
            </a:endParaRPr>
          </a:p>
          <a:p>
            <a:r>
              <a:rPr lang="en-AU" i="1" dirty="0" smtClean="0"/>
              <a:t>Your research is probably not gong to change the course of the planets in our solar system.</a:t>
            </a:r>
          </a:p>
          <a:p>
            <a:endParaRPr lang="en-AU" sz="1600" i="1" dirty="0">
              <a:solidFill>
                <a:srgbClr val="0070C0"/>
              </a:solidFill>
            </a:endParaRPr>
          </a:p>
          <a:p>
            <a:endParaRPr lang="en-AU" sz="1600" i="1" dirty="0" smtClean="0">
              <a:solidFill>
                <a:srgbClr val="0070C0"/>
              </a:solidFill>
            </a:endParaRPr>
          </a:p>
          <a:p>
            <a:r>
              <a:rPr lang="en-AU" i="1" dirty="0" smtClean="0"/>
              <a:t>HOWEVER – it is going to make an original and significant contribution to knowledge in your area.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31568" y="2472307"/>
            <a:ext cx="4568763" cy="2567645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7321209" y="5378645"/>
            <a:ext cx="6096000" cy="2616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sz="1100" dirty="0"/>
              <a:t>http://files.tested.com/photos/2013/05/08/48127-solarsystem-teaser.jpg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602736" y="937312"/>
            <a:ext cx="398916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dirty="0" smtClean="0"/>
              <a:t> As you prepare your candidacy proposal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5146318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633984" y="316915"/>
            <a:ext cx="609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AU" b="1" i="1" dirty="0"/>
              <a:t>1  Purpose &amp; structure of your candidacy proposal</a:t>
            </a:r>
          </a:p>
          <a:p>
            <a:endParaRPr lang="en-AU" b="1" i="1" dirty="0"/>
          </a:p>
        </p:txBody>
      </p:sp>
      <p:sp>
        <p:nvSpPr>
          <p:cNvPr id="3" name="Rectangle 2">
            <a:hlinkClick r:id="rId4"/>
          </p:cNvPr>
          <p:cNvSpPr/>
          <p:nvPr/>
        </p:nvSpPr>
        <p:spPr>
          <a:xfrm>
            <a:off x="1063752" y="5634490"/>
            <a:ext cx="975664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AU" u="sng" smtClean="0"/>
              <a:t>     </a:t>
            </a:r>
            <a:endParaRPr lang="en-AU" u="sng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09544" y="2407412"/>
            <a:ext cx="4669536" cy="3502152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36444" y="1641764"/>
            <a:ext cx="64865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rgbClr val="0070C0"/>
                </a:solidFill>
              </a:rPr>
              <a:t>“Imagine a circle that contains all of human knowledge” </a:t>
            </a:r>
          </a:p>
          <a:p>
            <a:r>
              <a:rPr lang="en-AU" dirty="0">
                <a:solidFill>
                  <a:srgbClr val="0070C0"/>
                </a:solidFill>
              </a:rPr>
              <a:t> </a:t>
            </a:r>
            <a:r>
              <a:rPr lang="en-AU" dirty="0" smtClean="0">
                <a:solidFill>
                  <a:srgbClr val="0070C0"/>
                </a:solidFill>
              </a:rPr>
              <a:t>                                                                                                  </a:t>
            </a:r>
            <a:r>
              <a:rPr lang="en-AU" sz="1400" dirty="0" smtClean="0"/>
              <a:t>Matt Might</a:t>
            </a:r>
            <a:endParaRPr lang="en-AU" sz="1400" dirty="0"/>
          </a:p>
        </p:txBody>
      </p:sp>
      <p:sp>
        <p:nvSpPr>
          <p:cNvPr id="7" name="TextBox 6">
            <a:hlinkClick r:id="rId4"/>
          </p:cNvPr>
          <p:cNvSpPr txBox="1"/>
          <p:nvPr/>
        </p:nvSpPr>
        <p:spPr>
          <a:xfrm>
            <a:off x="3054096" y="6148308"/>
            <a:ext cx="546290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hlinkClick r:id="rId4"/>
              </a:rPr>
              <a:t>http://matt.might.net/articles/phd-school-in-pictures/ -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2766380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GRASP Powerpoint.potx" id="{00C5504F-0846-4785-9E6D-E66C91DAB5D2}" vid="{71F861CC-5C4E-41E5-ABF2-59154C459820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GRASP Powerpoint</Template>
  <TotalTime>1682</TotalTime>
  <Words>1790</Words>
  <Application>Microsoft Office PowerPoint</Application>
  <PresentationFormat>Widescreen</PresentationFormat>
  <Paragraphs>425</Paragraphs>
  <Slides>25</Slides>
  <Notes>25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2" baseType="lpstr">
      <vt:lpstr>Arial</vt:lpstr>
      <vt:lpstr>Calibri</vt:lpstr>
      <vt:lpstr>Calibri Light</vt:lpstr>
      <vt:lpstr>SansaSoft Pro Normal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Curtin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Seats</dc:creator>
  <cp:lastModifiedBy>Michael Seats</cp:lastModifiedBy>
  <cp:revision>85</cp:revision>
  <cp:lastPrinted>2018-02-28T08:45:20Z</cp:lastPrinted>
  <dcterms:created xsi:type="dcterms:W3CDTF">2018-02-21T05:05:54Z</dcterms:created>
  <dcterms:modified xsi:type="dcterms:W3CDTF">2018-03-05T08:19:56Z</dcterms:modified>
</cp:coreProperties>
</file>